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1.xml" ContentType="application/vnd.openxmlformats-officedocument.presentationml.tags+xml"/>
  <Override PartName="/ppt/notesSlides/notesSlide29.xml" ContentType="application/vnd.openxmlformats-officedocument.presentationml.notesSlide+xml"/>
  <Override PartName="/ppt/tags/tag2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3.xml" ContentType="application/vnd.openxmlformats-officedocument.presentationml.tags+xml"/>
  <Override PartName="/ppt/notesSlides/notesSlide35.xml" ContentType="application/vnd.openxmlformats-officedocument.presentationml.notesSlide+xml"/>
  <Override PartName="/ppt/tags/tag4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71"/>
  </p:notesMasterIdLst>
  <p:handoutMasterIdLst>
    <p:handoutMasterId r:id="rId72"/>
  </p:handoutMasterIdLst>
  <p:sldIdLst>
    <p:sldId id="348" r:id="rId3"/>
    <p:sldId id="258" r:id="rId4"/>
    <p:sldId id="257" r:id="rId5"/>
    <p:sldId id="388" r:id="rId6"/>
    <p:sldId id="260" r:id="rId7"/>
    <p:sldId id="266" r:id="rId8"/>
    <p:sldId id="261" r:id="rId9"/>
    <p:sldId id="267" r:id="rId10"/>
    <p:sldId id="262" r:id="rId11"/>
    <p:sldId id="268" r:id="rId12"/>
    <p:sldId id="375" r:id="rId13"/>
    <p:sldId id="263" r:id="rId14"/>
    <p:sldId id="264" r:id="rId15"/>
    <p:sldId id="269" r:id="rId16"/>
    <p:sldId id="270" r:id="rId17"/>
    <p:sldId id="271" r:id="rId18"/>
    <p:sldId id="272" r:id="rId19"/>
    <p:sldId id="387" r:id="rId20"/>
    <p:sldId id="273" r:id="rId21"/>
    <p:sldId id="274" r:id="rId22"/>
    <p:sldId id="275" r:id="rId23"/>
    <p:sldId id="265" r:id="rId24"/>
    <p:sldId id="278" r:id="rId25"/>
    <p:sldId id="366" r:id="rId26"/>
    <p:sldId id="276" r:id="rId27"/>
    <p:sldId id="334" r:id="rId28"/>
    <p:sldId id="367" r:id="rId29"/>
    <p:sldId id="386" r:id="rId30"/>
    <p:sldId id="351" r:id="rId31"/>
    <p:sldId id="352" r:id="rId32"/>
    <p:sldId id="353" r:id="rId33"/>
    <p:sldId id="354" r:id="rId34"/>
    <p:sldId id="355" r:id="rId35"/>
    <p:sldId id="356" r:id="rId36"/>
    <p:sldId id="359" r:id="rId37"/>
    <p:sldId id="360" r:id="rId38"/>
    <p:sldId id="277" r:id="rId39"/>
    <p:sldId id="298" r:id="rId40"/>
    <p:sldId id="304" r:id="rId41"/>
    <p:sldId id="307" r:id="rId42"/>
    <p:sldId id="309" r:id="rId43"/>
    <p:sldId id="310" r:id="rId44"/>
    <p:sldId id="321" r:id="rId45"/>
    <p:sldId id="322" r:id="rId46"/>
    <p:sldId id="324" r:id="rId47"/>
    <p:sldId id="342" r:id="rId48"/>
    <p:sldId id="374" r:id="rId49"/>
    <p:sldId id="279" r:id="rId50"/>
    <p:sldId id="280" r:id="rId51"/>
    <p:sldId id="378" r:id="rId52"/>
    <p:sldId id="379" r:id="rId53"/>
    <p:sldId id="381" r:id="rId54"/>
    <p:sldId id="382" r:id="rId55"/>
    <p:sldId id="383" r:id="rId56"/>
    <p:sldId id="281" r:id="rId57"/>
    <p:sldId id="282" r:id="rId58"/>
    <p:sldId id="376" r:id="rId59"/>
    <p:sldId id="283" r:id="rId60"/>
    <p:sldId id="291" r:id="rId61"/>
    <p:sldId id="292" r:id="rId62"/>
    <p:sldId id="285" r:id="rId63"/>
    <p:sldId id="377" r:id="rId64"/>
    <p:sldId id="286" r:id="rId65"/>
    <p:sldId id="287" r:id="rId66"/>
    <p:sldId id="384" r:id="rId67"/>
    <p:sldId id="288" r:id="rId68"/>
    <p:sldId id="295" r:id="rId69"/>
    <p:sldId id="385" r:id="rId70"/>
  </p:sldIdLst>
  <p:sldSz cx="9144000" cy="6858000" type="screen4x3"/>
  <p:notesSz cx="10234613" cy="7099300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914" autoAdjust="0"/>
    <p:restoredTop sz="94660"/>
  </p:normalViewPr>
  <p:slideViewPr>
    <p:cSldViewPr snapToGrid="0">
      <p:cViewPr>
        <p:scale>
          <a:sx n="76" d="100"/>
          <a:sy n="76" d="100"/>
        </p:scale>
        <p:origin x="-2550" y="-11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755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4370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7550" y="674370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fld id="{A82D81DB-D17F-44BC-A9E8-1B4777C99C5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8283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755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168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343275" y="533400"/>
            <a:ext cx="3548063" cy="2660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22350" y="3371850"/>
            <a:ext cx="8189913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370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62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7550" y="674370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fld id="{9236A252-285D-4DF7-8600-C3C6A2B9752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09080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3A0D38B-48DA-49E2-9ED0-A779924CBF46}" type="slidenum">
              <a:rPr lang="it-IT" altLang="en-US" sz="1300" smtClean="0"/>
              <a:pPr/>
              <a:t>1</a:t>
            </a:fld>
            <a:endParaRPr lang="it-IT" altLang="en-US" sz="1300" smtClean="0"/>
          </a:p>
        </p:txBody>
      </p:sp>
      <p:sp>
        <p:nvSpPr>
          <p:cNvPr id="7270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4863" y="531813"/>
            <a:ext cx="3549650" cy="2662237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5250" y="3371850"/>
            <a:ext cx="7504113" cy="319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3959993-5434-4294-B0DC-4F6BE60FAB14}" type="slidenum">
              <a:rPr lang="it-IT" altLang="en-US" sz="1300" smtClean="0"/>
              <a:pPr/>
              <a:t>10</a:t>
            </a:fld>
            <a:endParaRPr lang="it-IT" altLang="en-US" sz="1300" smtClean="0"/>
          </a:p>
        </p:txBody>
      </p:sp>
      <p:sp>
        <p:nvSpPr>
          <p:cNvPr id="808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0B2B2F9-105D-43DA-B52C-F5EA090CC28C}" type="slidenum">
              <a:rPr lang="it-IT" altLang="en-US" sz="1300" smtClean="0"/>
              <a:pPr/>
              <a:t>11</a:t>
            </a:fld>
            <a:endParaRPr lang="it-IT" altLang="en-US" sz="1300" smtClean="0"/>
          </a:p>
        </p:txBody>
      </p:sp>
      <p:sp>
        <p:nvSpPr>
          <p:cNvPr id="819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3CADD0F-34C0-41E6-8D24-0EB9F9FBE04C}" type="slidenum">
              <a:rPr lang="it-IT" altLang="en-US" sz="1300" smtClean="0"/>
              <a:pPr/>
              <a:t>12</a:t>
            </a:fld>
            <a:endParaRPr lang="it-IT" altLang="en-US" sz="1300" smtClean="0"/>
          </a:p>
        </p:txBody>
      </p:sp>
      <p:sp>
        <p:nvSpPr>
          <p:cNvPr id="829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D5F4718-0570-4793-AAAF-D907EFFDABBA}" type="slidenum">
              <a:rPr lang="it-IT" altLang="en-US" sz="1300" smtClean="0"/>
              <a:pPr/>
              <a:t>13</a:t>
            </a:fld>
            <a:endParaRPr lang="it-IT" altLang="en-US" sz="1300" smtClean="0"/>
          </a:p>
        </p:txBody>
      </p:sp>
      <p:sp>
        <p:nvSpPr>
          <p:cNvPr id="839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204B59C-F211-47A3-AF56-D57C6A943663}" type="slidenum">
              <a:rPr lang="it-IT" altLang="en-US" sz="1300" smtClean="0"/>
              <a:pPr/>
              <a:t>14</a:t>
            </a:fld>
            <a:endParaRPr lang="it-IT" altLang="en-US" sz="1300" smtClean="0"/>
          </a:p>
        </p:txBody>
      </p:sp>
      <p:sp>
        <p:nvSpPr>
          <p:cNvPr id="849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31AC7AB-589C-4271-8733-20DA07A5792C}" type="slidenum">
              <a:rPr lang="it-IT" altLang="en-US" sz="1300" smtClean="0"/>
              <a:pPr/>
              <a:t>15</a:t>
            </a:fld>
            <a:endParaRPr lang="it-IT" altLang="en-US" sz="1300" smtClean="0"/>
          </a:p>
        </p:txBody>
      </p:sp>
      <p:sp>
        <p:nvSpPr>
          <p:cNvPr id="860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70F3B90-5A39-424C-B86B-3DE3CC4D325E}" type="slidenum">
              <a:rPr lang="it-IT" altLang="en-US" sz="1300" smtClean="0"/>
              <a:pPr/>
              <a:t>16</a:t>
            </a:fld>
            <a:endParaRPr lang="it-IT" altLang="en-US" sz="1300" smtClean="0"/>
          </a:p>
        </p:txBody>
      </p:sp>
      <p:sp>
        <p:nvSpPr>
          <p:cNvPr id="870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28866D5-7D91-46F4-83C1-AF37D49286F3}" type="slidenum">
              <a:rPr lang="it-IT" altLang="en-US" sz="1300" smtClean="0"/>
              <a:pPr/>
              <a:t>17</a:t>
            </a:fld>
            <a:endParaRPr lang="it-IT" altLang="en-US" sz="1300" smtClean="0"/>
          </a:p>
        </p:txBody>
      </p:sp>
      <p:sp>
        <p:nvSpPr>
          <p:cNvPr id="880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70F3B90-5A39-424C-B86B-3DE3CC4D325E}" type="slidenum">
              <a:rPr lang="it-IT" altLang="en-US" sz="1300" smtClean="0"/>
              <a:pPr/>
              <a:t>18</a:t>
            </a:fld>
            <a:endParaRPr lang="it-IT" altLang="en-US" sz="1300" smtClean="0"/>
          </a:p>
        </p:txBody>
      </p:sp>
      <p:sp>
        <p:nvSpPr>
          <p:cNvPr id="870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CD666A4-EE5C-4F09-ADC3-E2A9433E1DA2}" type="slidenum">
              <a:rPr lang="it-IT" altLang="en-US" sz="1300" smtClean="0"/>
              <a:pPr/>
              <a:t>19</a:t>
            </a:fld>
            <a:endParaRPr lang="it-IT" altLang="en-US" sz="1300" smtClean="0"/>
          </a:p>
        </p:txBody>
      </p:sp>
      <p:sp>
        <p:nvSpPr>
          <p:cNvPr id="890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5A78AC4-D021-48E4-8781-68443D97B188}" type="slidenum">
              <a:rPr lang="it-IT" altLang="en-US" sz="1300" smtClean="0"/>
              <a:pPr/>
              <a:t>2</a:t>
            </a:fld>
            <a:endParaRPr lang="it-IT" altLang="en-US" sz="1300" smtClean="0"/>
          </a:p>
        </p:txBody>
      </p:sp>
      <p:sp>
        <p:nvSpPr>
          <p:cNvPr id="737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F786426-7CAA-46A6-B779-92ABAF1871E3}" type="slidenum">
              <a:rPr lang="it-IT" altLang="en-US" sz="1300" smtClean="0"/>
              <a:pPr/>
              <a:t>20</a:t>
            </a:fld>
            <a:endParaRPr lang="it-IT" altLang="en-US" sz="1300" smtClean="0"/>
          </a:p>
        </p:txBody>
      </p:sp>
      <p:sp>
        <p:nvSpPr>
          <p:cNvPr id="901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807D0FC-8220-4AAB-80F3-DE40840E4C67}" type="slidenum">
              <a:rPr lang="it-IT" altLang="en-US" sz="1300" smtClean="0"/>
              <a:pPr/>
              <a:t>21</a:t>
            </a:fld>
            <a:endParaRPr lang="it-IT" altLang="en-US" sz="1300" smtClean="0"/>
          </a:p>
        </p:txBody>
      </p:sp>
      <p:sp>
        <p:nvSpPr>
          <p:cNvPr id="911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6DD5422-B8D7-4DCD-AD7B-A0CC5A23C69F}" type="slidenum">
              <a:rPr lang="it-IT" altLang="en-US" sz="1300" smtClean="0"/>
              <a:pPr/>
              <a:t>22</a:t>
            </a:fld>
            <a:endParaRPr lang="it-IT" altLang="en-US" sz="1300" smtClean="0"/>
          </a:p>
        </p:txBody>
      </p:sp>
      <p:sp>
        <p:nvSpPr>
          <p:cNvPr id="921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AFFD033-A5E5-4726-AAFE-309C81BBDEC6}" type="slidenum">
              <a:rPr lang="it-IT" altLang="en-US" sz="1300" smtClean="0"/>
              <a:pPr/>
              <a:t>23</a:t>
            </a:fld>
            <a:endParaRPr lang="it-IT" altLang="en-US" sz="1300" smtClean="0"/>
          </a:p>
        </p:txBody>
      </p:sp>
      <p:sp>
        <p:nvSpPr>
          <p:cNvPr id="931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1FC14A7-D881-4B3D-A001-B4BE1B6D4F18}" type="slidenum">
              <a:rPr lang="it-IT" altLang="en-US" sz="1300" smtClean="0"/>
              <a:pPr/>
              <a:t>24</a:t>
            </a:fld>
            <a:endParaRPr lang="it-IT" altLang="en-US" sz="1300" smtClean="0"/>
          </a:p>
        </p:txBody>
      </p:sp>
      <p:sp>
        <p:nvSpPr>
          <p:cNvPr id="9421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C927BAE-BEF9-4039-8472-F5172A855CF1}" type="slidenum">
              <a:rPr lang="it-IT" altLang="en-US" sz="1300" smtClean="0"/>
              <a:pPr/>
              <a:t>25</a:t>
            </a:fld>
            <a:endParaRPr lang="it-IT" altLang="en-US" sz="1300" smtClean="0"/>
          </a:p>
        </p:txBody>
      </p:sp>
      <p:sp>
        <p:nvSpPr>
          <p:cNvPr id="952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5224AFA-7161-4A1C-B771-1F6C2962407D}" type="slidenum">
              <a:rPr lang="it-IT" altLang="en-US" sz="1300" smtClean="0"/>
              <a:pPr/>
              <a:t>26</a:t>
            </a:fld>
            <a:endParaRPr lang="it-IT" altLang="en-US" sz="1300" smtClean="0"/>
          </a:p>
        </p:txBody>
      </p:sp>
      <p:sp>
        <p:nvSpPr>
          <p:cNvPr id="962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88A1EA9-8AB1-4504-BEB7-03676942F003}" type="slidenum">
              <a:rPr lang="it-IT" altLang="en-US" sz="1300" smtClean="0"/>
              <a:pPr/>
              <a:t>27</a:t>
            </a:fld>
            <a:endParaRPr lang="it-IT" altLang="en-US" sz="1300" smtClean="0"/>
          </a:p>
        </p:txBody>
      </p:sp>
      <p:sp>
        <p:nvSpPr>
          <p:cNvPr id="9728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D0F13AD-B145-4945-9540-4113893CE729}" type="slidenum">
              <a:rPr lang="it-IT" altLang="en-US" sz="1300" smtClean="0"/>
              <a:pPr/>
              <a:t>28</a:t>
            </a:fld>
            <a:endParaRPr lang="it-IT" altLang="en-US" sz="1300" smtClean="0"/>
          </a:p>
        </p:txBody>
      </p:sp>
      <p:sp>
        <p:nvSpPr>
          <p:cNvPr id="9830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D83B7F7-7172-4399-8137-AB145169A512}" type="slidenum">
              <a:rPr lang="it-IT" altLang="en-US" sz="1300" smtClean="0"/>
              <a:pPr/>
              <a:t>29</a:t>
            </a:fld>
            <a:endParaRPr lang="it-IT" altLang="en-US" sz="1300" smtClean="0"/>
          </a:p>
        </p:txBody>
      </p:sp>
      <p:sp>
        <p:nvSpPr>
          <p:cNvPr id="9933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EFDDE9-EF04-4906-A911-9282A14C7A5F}" type="slidenum">
              <a:rPr lang="it-IT" altLang="en-US" sz="1300" smtClean="0"/>
              <a:pPr/>
              <a:t>3</a:t>
            </a:fld>
            <a:endParaRPr lang="it-IT" altLang="en-US" sz="1300" smtClean="0"/>
          </a:p>
        </p:txBody>
      </p:sp>
      <p:sp>
        <p:nvSpPr>
          <p:cNvPr id="747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87E993C-5CBA-43E3-8739-48B62A8BA829}" type="slidenum">
              <a:rPr lang="it-IT" altLang="en-US" sz="1300" smtClean="0"/>
              <a:pPr/>
              <a:t>30</a:t>
            </a:fld>
            <a:endParaRPr lang="it-IT" altLang="en-US" sz="1300" smtClean="0"/>
          </a:p>
        </p:txBody>
      </p:sp>
      <p:sp>
        <p:nvSpPr>
          <p:cNvPr id="100355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C6574C8-32D4-4230-B911-2247F2B29DC1}" type="slidenum">
              <a:rPr lang="it-IT" altLang="en-US" sz="1300" smtClean="0"/>
              <a:pPr/>
              <a:t>31</a:t>
            </a:fld>
            <a:endParaRPr lang="it-IT" altLang="en-US" sz="1300" smtClean="0"/>
          </a:p>
        </p:txBody>
      </p:sp>
      <p:sp>
        <p:nvSpPr>
          <p:cNvPr id="10137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02FB76B-8DBB-4C9D-B621-21FA12329977}" type="slidenum">
              <a:rPr lang="it-IT" altLang="en-US" sz="1300" smtClean="0"/>
              <a:pPr/>
              <a:t>32</a:t>
            </a:fld>
            <a:endParaRPr lang="it-IT" altLang="en-US" sz="1300" smtClean="0"/>
          </a:p>
        </p:txBody>
      </p:sp>
      <p:sp>
        <p:nvSpPr>
          <p:cNvPr id="10240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D6D02B9-9B7F-450F-AC7C-C7DE6EBAA93E}" type="slidenum">
              <a:rPr lang="it-IT" altLang="en-US" sz="1300" smtClean="0"/>
              <a:pPr/>
              <a:t>33</a:t>
            </a:fld>
            <a:endParaRPr lang="it-IT" altLang="en-US" sz="1300" smtClean="0"/>
          </a:p>
        </p:txBody>
      </p:sp>
      <p:sp>
        <p:nvSpPr>
          <p:cNvPr id="10342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62B846A-D235-450C-80BA-E649BF0699F7}" type="slidenum">
              <a:rPr lang="it-IT" altLang="en-US" sz="1300" smtClean="0"/>
              <a:pPr/>
              <a:t>34</a:t>
            </a:fld>
            <a:endParaRPr lang="it-IT" altLang="en-US" sz="1300" smtClean="0"/>
          </a:p>
        </p:txBody>
      </p:sp>
      <p:sp>
        <p:nvSpPr>
          <p:cNvPr id="10445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44FAFEA-9748-4741-80B1-8FC68663BBB3}" type="slidenum">
              <a:rPr lang="it-IT" altLang="en-US" sz="1300" smtClean="0"/>
              <a:pPr/>
              <a:t>35</a:t>
            </a:fld>
            <a:endParaRPr lang="it-IT" altLang="en-US" sz="1300" smtClean="0"/>
          </a:p>
        </p:txBody>
      </p:sp>
      <p:sp>
        <p:nvSpPr>
          <p:cNvPr id="105475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F42DDFD-0C99-4B52-AAB2-0735814032ED}" type="slidenum">
              <a:rPr lang="it-IT" altLang="en-US" sz="1300" smtClean="0"/>
              <a:pPr/>
              <a:t>36</a:t>
            </a:fld>
            <a:endParaRPr lang="it-IT" altLang="en-US" sz="1300" smtClean="0"/>
          </a:p>
        </p:txBody>
      </p:sp>
      <p:sp>
        <p:nvSpPr>
          <p:cNvPr id="10649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AA0A460-DC21-4C25-AF54-82125462E9B2}" type="slidenum">
              <a:rPr lang="it-IT" altLang="en-US" sz="1300" smtClean="0"/>
              <a:pPr/>
              <a:t>37</a:t>
            </a:fld>
            <a:endParaRPr lang="it-IT" altLang="en-US" sz="1300" smtClean="0"/>
          </a:p>
        </p:txBody>
      </p:sp>
      <p:sp>
        <p:nvSpPr>
          <p:cNvPr id="1075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0A54344-2BB8-4614-8710-FC7A7776CB7B}" type="slidenum">
              <a:rPr lang="it-IT" altLang="en-US" sz="1300" smtClean="0"/>
              <a:pPr/>
              <a:t>38</a:t>
            </a:fld>
            <a:endParaRPr lang="it-IT" altLang="en-US" sz="1300" smtClean="0"/>
          </a:p>
        </p:txBody>
      </p:sp>
      <p:sp>
        <p:nvSpPr>
          <p:cNvPr id="1085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3DF402C-DDE8-4491-8CC4-8EB3E076FF63}" type="slidenum">
              <a:rPr lang="it-IT" altLang="en-US" sz="1300" smtClean="0"/>
              <a:pPr/>
              <a:t>39</a:t>
            </a:fld>
            <a:endParaRPr lang="it-IT" altLang="en-US" sz="1300" smtClean="0"/>
          </a:p>
        </p:txBody>
      </p:sp>
      <p:sp>
        <p:nvSpPr>
          <p:cNvPr id="1105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4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0D081AB-5785-4364-84B4-F8A46C048C6E}" type="slidenum">
              <a:rPr lang="it-IT" altLang="en-US" sz="1300" smtClean="0"/>
              <a:pPr/>
              <a:t>40</a:t>
            </a:fld>
            <a:endParaRPr lang="it-IT" altLang="en-US" sz="1300" smtClean="0"/>
          </a:p>
        </p:txBody>
      </p:sp>
      <p:sp>
        <p:nvSpPr>
          <p:cNvPr id="1116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1A9DE9B-AC11-4B5D-9AC6-300DED4D9384}" type="slidenum">
              <a:rPr lang="it-IT" altLang="en-US" sz="1300" smtClean="0"/>
              <a:pPr/>
              <a:t>41</a:t>
            </a:fld>
            <a:endParaRPr lang="it-IT" altLang="en-US" sz="1300" smtClean="0"/>
          </a:p>
        </p:txBody>
      </p:sp>
      <p:sp>
        <p:nvSpPr>
          <p:cNvPr id="1126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175FB87-A650-4BC8-9343-1C92863C1162}" type="slidenum">
              <a:rPr lang="it-IT" altLang="en-US" sz="1300" smtClean="0"/>
              <a:pPr/>
              <a:t>42</a:t>
            </a:fld>
            <a:endParaRPr lang="it-IT" altLang="en-US" sz="1300" smtClean="0"/>
          </a:p>
        </p:txBody>
      </p:sp>
      <p:sp>
        <p:nvSpPr>
          <p:cNvPr id="1136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4A78FC1-C614-4138-8875-D05C9C20E13C}" type="slidenum">
              <a:rPr lang="it-IT" altLang="en-US" sz="1300" smtClean="0"/>
              <a:pPr/>
              <a:t>43</a:t>
            </a:fld>
            <a:endParaRPr lang="it-IT" altLang="en-US" sz="1300" smtClean="0"/>
          </a:p>
        </p:txBody>
      </p:sp>
      <p:sp>
        <p:nvSpPr>
          <p:cNvPr id="1146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8702ACB-B260-40DA-9E92-3C01E33DB523}" type="slidenum">
              <a:rPr lang="it-IT" altLang="en-US" sz="1300" smtClean="0"/>
              <a:pPr/>
              <a:t>44</a:t>
            </a:fld>
            <a:endParaRPr lang="it-IT" altLang="en-US" sz="1300" smtClean="0"/>
          </a:p>
        </p:txBody>
      </p:sp>
      <p:sp>
        <p:nvSpPr>
          <p:cNvPr id="1157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6F2BF34-5874-41CC-9155-7A4592D060A2}" type="slidenum">
              <a:rPr lang="it-IT" altLang="en-US" sz="1300" smtClean="0"/>
              <a:pPr/>
              <a:t>45</a:t>
            </a:fld>
            <a:endParaRPr lang="it-IT" altLang="en-US" sz="1300" smtClean="0"/>
          </a:p>
        </p:txBody>
      </p:sp>
      <p:sp>
        <p:nvSpPr>
          <p:cNvPr id="1167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34BFA51-BF77-466D-9F2E-65EF24F73E00}" type="slidenum">
              <a:rPr lang="it-IT" altLang="en-US" sz="1300" smtClean="0"/>
              <a:pPr/>
              <a:t>46</a:t>
            </a:fld>
            <a:endParaRPr lang="it-IT" altLang="en-US" sz="1300" smtClean="0"/>
          </a:p>
        </p:txBody>
      </p:sp>
      <p:sp>
        <p:nvSpPr>
          <p:cNvPr id="1177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FFFDCCA-B12D-4621-9D80-DAEFFB0F4258}" type="slidenum">
              <a:rPr lang="it-IT" altLang="en-US" sz="1300" smtClean="0"/>
              <a:pPr/>
              <a:t>47</a:t>
            </a:fld>
            <a:endParaRPr lang="it-IT" altLang="en-US" sz="1300" smtClean="0"/>
          </a:p>
        </p:txBody>
      </p:sp>
      <p:sp>
        <p:nvSpPr>
          <p:cNvPr id="1187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D55D81E-32FC-4AB2-A03F-66FC575E4393}" type="slidenum">
              <a:rPr lang="it-IT" altLang="en-US" sz="1300" smtClean="0"/>
              <a:pPr/>
              <a:t>48</a:t>
            </a:fld>
            <a:endParaRPr lang="it-IT" altLang="en-US" sz="1300" smtClean="0"/>
          </a:p>
        </p:txBody>
      </p:sp>
      <p:sp>
        <p:nvSpPr>
          <p:cNvPr id="1198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5E3039F-568B-4904-A999-969DA67B7821}" type="slidenum">
              <a:rPr lang="it-IT" altLang="en-US" sz="1300" smtClean="0"/>
              <a:pPr/>
              <a:t>49</a:t>
            </a:fld>
            <a:endParaRPr lang="it-IT" altLang="en-US" sz="1300" smtClean="0"/>
          </a:p>
        </p:txBody>
      </p:sp>
      <p:sp>
        <p:nvSpPr>
          <p:cNvPr id="1208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5A0B23C-B0B3-4190-9FF7-36AF3B268072}" type="slidenum">
              <a:rPr lang="it-IT" altLang="en-US" sz="1300" smtClean="0"/>
              <a:pPr/>
              <a:t>5</a:t>
            </a:fld>
            <a:endParaRPr lang="it-IT" altLang="en-US" sz="1300" smtClean="0"/>
          </a:p>
        </p:txBody>
      </p:sp>
      <p:sp>
        <p:nvSpPr>
          <p:cNvPr id="757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26367F9-4D36-46D6-81A3-E84279970D0B}" type="slidenum">
              <a:rPr lang="it-IT" altLang="en-US" sz="1300" smtClean="0"/>
              <a:pPr/>
              <a:t>55</a:t>
            </a:fld>
            <a:endParaRPr lang="it-IT" altLang="en-US" sz="1300" smtClean="0"/>
          </a:p>
        </p:txBody>
      </p:sp>
      <p:sp>
        <p:nvSpPr>
          <p:cNvPr id="1218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A4BB501-93B7-4B1A-AC57-1C90A5338D87}" type="slidenum">
              <a:rPr lang="it-IT" altLang="en-US" sz="1300" smtClean="0"/>
              <a:pPr/>
              <a:t>56</a:t>
            </a:fld>
            <a:endParaRPr lang="it-IT" altLang="en-US" sz="1300" smtClean="0"/>
          </a:p>
        </p:txBody>
      </p:sp>
      <p:sp>
        <p:nvSpPr>
          <p:cNvPr id="1228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32AACFB-F267-41C1-8997-2C081A21F07A}" type="slidenum">
              <a:rPr lang="it-IT" altLang="en-US" sz="1300" smtClean="0"/>
              <a:pPr/>
              <a:t>57</a:t>
            </a:fld>
            <a:endParaRPr lang="it-IT" altLang="en-US" sz="1300" smtClean="0"/>
          </a:p>
        </p:txBody>
      </p:sp>
      <p:sp>
        <p:nvSpPr>
          <p:cNvPr id="1239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0859E17-A3C2-4842-A833-B9CAE96D4731}" type="slidenum">
              <a:rPr lang="it-IT" altLang="en-US" sz="1300" smtClean="0"/>
              <a:pPr/>
              <a:t>58</a:t>
            </a:fld>
            <a:endParaRPr lang="it-IT" altLang="en-US" sz="1300" smtClean="0"/>
          </a:p>
        </p:txBody>
      </p:sp>
      <p:sp>
        <p:nvSpPr>
          <p:cNvPr id="1249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FD3E89A-0FE3-4ACE-AA24-7DF7A4673435}" type="slidenum">
              <a:rPr lang="it-IT" altLang="en-US" sz="1300" smtClean="0"/>
              <a:pPr/>
              <a:t>59</a:t>
            </a:fld>
            <a:endParaRPr lang="it-IT" altLang="en-US" sz="1300" smtClean="0"/>
          </a:p>
        </p:txBody>
      </p:sp>
      <p:sp>
        <p:nvSpPr>
          <p:cNvPr id="1259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4FFD386-D2E3-4493-AD58-97908453130B}" type="slidenum">
              <a:rPr lang="it-IT" altLang="en-US" sz="1300" smtClean="0"/>
              <a:pPr/>
              <a:t>60</a:t>
            </a:fld>
            <a:endParaRPr lang="it-IT" altLang="en-US" sz="1300" smtClean="0"/>
          </a:p>
        </p:txBody>
      </p:sp>
      <p:sp>
        <p:nvSpPr>
          <p:cNvPr id="1269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D002A6E-3A83-426A-98E8-27303F0BD67C}" type="slidenum">
              <a:rPr lang="it-IT" altLang="en-US" sz="1300" smtClean="0"/>
              <a:pPr/>
              <a:t>61</a:t>
            </a:fld>
            <a:endParaRPr lang="it-IT" altLang="en-US" sz="1300" smtClean="0"/>
          </a:p>
        </p:txBody>
      </p:sp>
      <p:sp>
        <p:nvSpPr>
          <p:cNvPr id="1280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4D9C628-F569-46DC-B7C3-0CFA0723866B}" type="slidenum">
              <a:rPr lang="it-IT" altLang="en-US" sz="1300" smtClean="0"/>
              <a:pPr/>
              <a:t>62</a:t>
            </a:fld>
            <a:endParaRPr lang="it-IT" altLang="en-US" sz="1300" smtClean="0"/>
          </a:p>
        </p:txBody>
      </p:sp>
      <p:sp>
        <p:nvSpPr>
          <p:cNvPr id="1290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57787C9-4F0B-4F2D-A270-BADFE86FA33A}" type="slidenum">
              <a:rPr lang="it-IT" altLang="en-US" sz="1300" smtClean="0"/>
              <a:pPr/>
              <a:t>63</a:t>
            </a:fld>
            <a:endParaRPr lang="it-IT" altLang="en-US" sz="1300" smtClean="0"/>
          </a:p>
        </p:txBody>
      </p:sp>
      <p:sp>
        <p:nvSpPr>
          <p:cNvPr id="1300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DCCF7F5-59DE-4E68-9239-1D5ECBB4E01A}" type="slidenum">
              <a:rPr lang="it-IT" altLang="en-US" sz="1300" smtClean="0"/>
              <a:pPr/>
              <a:t>64</a:t>
            </a:fld>
            <a:endParaRPr lang="it-IT" altLang="en-US" sz="1300" smtClean="0"/>
          </a:p>
        </p:txBody>
      </p:sp>
      <p:sp>
        <p:nvSpPr>
          <p:cNvPr id="1310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A6273E9-0933-4A0E-8597-1726CFE156F8}" type="slidenum">
              <a:rPr lang="it-IT" altLang="en-US" sz="1300" smtClean="0"/>
              <a:pPr/>
              <a:t>6</a:t>
            </a:fld>
            <a:endParaRPr lang="it-IT" altLang="en-US" sz="1300" smtClean="0"/>
          </a:p>
        </p:txBody>
      </p:sp>
      <p:sp>
        <p:nvSpPr>
          <p:cNvPr id="768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8C9679F-0764-4BBD-A0E9-739FC2738EE4}" type="slidenum">
              <a:rPr lang="it-IT" altLang="en-US" sz="1300" smtClean="0"/>
              <a:pPr/>
              <a:t>65</a:t>
            </a:fld>
            <a:endParaRPr lang="it-IT" altLang="en-US" sz="1300" smtClean="0"/>
          </a:p>
        </p:txBody>
      </p:sp>
      <p:sp>
        <p:nvSpPr>
          <p:cNvPr id="1320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2FDD9E3-18F5-4D3C-A022-B3F746E01F03}" type="slidenum">
              <a:rPr lang="it-IT" altLang="en-US" sz="1300" smtClean="0"/>
              <a:pPr/>
              <a:t>66</a:t>
            </a:fld>
            <a:endParaRPr lang="it-IT" altLang="en-US" sz="1300" smtClean="0"/>
          </a:p>
        </p:txBody>
      </p:sp>
      <p:sp>
        <p:nvSpPr>
          <p:cNvPr id="133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672295D-E66D-4700-A937-501300D5D40C}" type="slidenum">
              <a:rPr lang="it-IT" altLang="en-US" sz="1300" smtClean="0"/>
              <a:pPr/>
              <a:t>67</a:t>
            </a:fld>
            <a:endParaRPr lang="it-IT" altLang="en-US" sz="1300" smtClean="0"/>
          </a:p>
        </p:txBody>
      </p:sp>
      <p:sp>
        <p:nvSpPr>
          <p:cNvPr id="134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A1FE498-3B73-4CE2-A886-BA160DF468EF}" type="slidenum">
              <a:rPr lang="it-IT" altLang="en-US" sz="1300" smtClean="0"/>
              <a:pPr/>
              <a:t>7</a:t>
            </a:fld>
            <a:endParaRPr lang="it-IT" altLang="en-US" sz="1300" smtClean="0"/>
          </a:p>
        </p:txBody>
      </p:sp>
      <p:sp>
        <p:nvSpPr>
          <p:cNvPr id="778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DBE37CA-28BA-44A7-92C9-7F8B2629B383}" type="slidenum">
              <a:rPr lang="it-IT" altLang="en-US" sz="1300" smtClean="0"/>
              <a:pPr/>
              <a:t>8</a:t>
            </a:fld>
            <a:endParaRPr lang="it-IT" altLang="en-US" sz="1300" smtClean="0"/>
          </a:p>
        </p:txBody>
      </p:sp>
      <p:sp>
        <p:nvSpPr>
          <p:cNvPr id="788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268AAD3-0FC8-41FE-9271-89F1B162466D}" type="slidenum">
              <a:rPr lang="it-IT" altLang="en-US" sz="1300" smtClean="0"/>
              <a:pPr/>
              <a:t>9</a:t>
            </a:fld>
            <a:endParaRPr lang="it-IT" altLang="en-US" sz="1300" smtClean="0"/>
          </a:p>
        </p:txBody>
      </p:sp>
      <p:sp>
        <p:nvSpPr>
          <p:cNvPr id="798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B2759-3FB1-481F-86CB-BBE8B69CC8A0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1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7BE4F-50E4-43E1-9457-22F17F5442FE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05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497CF-D70C-46FD-A05D-4D4D6B67778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352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381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524000"/>
            <a:ext cx="38100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59DE5-7D0E-4A6D-A7D6-8C53470E91C1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504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38100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86200"/>
            <a:ext cx="38100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EC644-D372-48E5-9BDE-EE7EC2C2C4F6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064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228600"/>
            <a:ext cx="7772400" cy="586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D31BF-A4B3-4646-8830-6237D569CA05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011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BAF3C-BAA3-4E32-AB8F-A236872DFBE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217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C2F1D-40CD-4EAE-AC19-F555E00A308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744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03555-FD4D-4007-9451-A8A66E68B15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377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9A6A4-C6FE-49D5-BBE0-A7B1E77A51FB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506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1E92D-04E6-423B-9563-DA0A555FF6D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428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47829-4C4A-4E92-B62C-E84AE2166F91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3710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9E226-A5CF-4623-BD40-834C1E8FFCF2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1583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89FF0-2C80-4A68-BFF3-6D1E81C7E7C4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719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F42FF-68B3-421A-83EC-35F3FC2E0164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5882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23ACF-FEC9-4CDA-A3A3-911F4AD0CE50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2964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73D03-DCBD-47C3-8438-4191140F7B61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1359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71F70-A47D-423E-822B-B95E0454CE7E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92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6159B-8965-4F51-A631-73935C6BB4F0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229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8386B-577C-4A0A-BB23-D3DD745F56EE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569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5B598-BB93-48DA-B8F0-122CAD7AA896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737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67800-9443-4C62-BF02-454BCC8A3204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197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8132A-B5C0-4CFC-91DE-FB51970274A2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561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23067-F436-47D2-8D2F-1B4318FF23C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164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729B6-A684-4355-8696-B0B1B51F63B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764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Fare clic per modificare gli stili del testo dello schema</a:t>
            </a:r>
          </a:p>
          <a:p>
            <a:pPr lvl="1"/>
            <a:r>
              <a:rPr lang="en-GB" altLang="en-US" smtClean="0"/>
              <a:t>Secondo livello</a:t>
            </a:r>
          </a:p>
          <a:p>
            <a:pPr lvl="2"/>
            <a:r>
              <a:rPr lang="en-GB" altLang="en-US" smtClean="0"/>
              <a:t>Terzo livello</a:t>
            </a:r>
          </a:p>
          <a:p>
            <a:pPr lvl="3"/>
            <a:r>
              <a:rPr lang="en-GB" altLang="en-US" smtClean="0"/>
              <a:t>Quarto livello</a:t>
            </a:r>
          </a:p>
          <a:p>
            <a:pPr lvl="4"/>
            <a:r>
              <a:rPr lang="en-GB" altLang="en-US" smtClean="0"/>
              <a:t>Quinto livello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1050" y="6381750"/>
            <a:ext cx="511333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59563" y="6381750"/>
            <a:ext cx="179863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A4821E9D-F9E3-4A00-B57B-DCB3A38017E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Fare clic per modificare lo stile del titolo dello schema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Fare clic per modificare gli stili del testo dello schema</a:t>
            </a:r>
          </a:p>
          <a:p>
            <a:pPr lvl="1"/>
            <a:r>
              <a:rPr lang="en-GB" altLang="en-US" smtClean="0"/>
              <a:t>Secondo livello</a:t>
            </a:r>
          </a:p>
          <a:p>
            <a:pPr lvl="2"/>
            <a:r>
              <a:rPr lang="en-GB" altLang="en-US" smtClean="0"/>
              <a:t>Terzo livello</a:t>
            </a:r>
          </a:p>
          <a:p>
            <a:pPr lvl="3"/>
            <a:r>
              <a:rPr lang="en-GB" altLang="en-US" smtClean="0"/>
              <a:t>Quarto livello</a:t>
            </a:r>
          </a:p>
          <a:p>
            <a:pPr lvl="4"/>
            <a:r>
              <a:rPr lang="en-GB" altLang="en-US" smtClean="0"/>
              <a:t>Quinto livello</a:t>
            </a:r>
          </a:p>
        </p:txBody>
      </p:sp>
      <p:sp>
        <p:nvSpPr>
          <p:cNvPr id="221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40000" y="6248400"/>
            <a:ext cx="431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221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099FC80-CD14-47E9-8739-3173AE2EE299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7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notesSlide" Target="../notesSlides/notesSlide28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15.jpeg"/><Relationship Id="rId9" Type="http://schemas.openxmlformats.org/officeDocument/2006/relationships/oleObject" Target="../embeddings/oleObject10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8.png"/><Relationship Id="rId4" Type="http://schemas.openxmlformats.org/officeDocument/2006/relationships/oleObject" Target="../embeddings/oleObject11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9.png"/><Relationship Id="rId4" Type="http://schemas.openxmlformats.org/officeDocument/2006/relationships/oleObject" Target="../embeddings/oleObject12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4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1.png"/><Relationship Id="rId4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2.png"/><Relationship Id="rId4" Type="http://schemas.openxmlformats.org/officeDocument/2006/relationships/oleObject" Target="../embeddings/oleObject14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53.png"/><Relationship Id="rId4" Type="http://schemas.openxmlformats.org/officeDocument/2006/relationships/oleObject" Target="../embeddings/oleObject15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Marco\UNIVR\Didattica\Corsi\Corsi%20Informatica\Teorie%20e%20tecniche%20del%20riconoscimento\2012-13\Lezioni%20frontali%20Marco\CAP1%20Intro%20specifica\res01perMac.avi" TargetMode="External"/><Relationship Id="rId4" Type="http://schemas.openxmlformats.org/officeDocument/2006/relationships/image" Target="../media/image5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9.png"/><Relationship Id="rId4" Type="http://schemas.openxmlformats.org/officeDocument/2006/relationships/oleObject" Target="../embeddings/oleObject16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image" Target="../media/image60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png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smtClean="0"/>
              <a:t>Marco Cristani</a:t>
            </a:r>
          </a:p>
        </p:txBody>
      </p:sp>
      <p:sp>
        <p:nvSpPr>
          <p:cNvPr id="307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C018DE0-899A-4C3C-BEB1-F5FA95C2CAD2}" type="slidenum">
              <a:rPr lang="en-GB" altLang="en-US" sz="1400" smtClean="0"/>
              <a:pPr algn="r">
                <a:spcBef>
                  <a:spcPct val="0"/>
                </a:spcBef>
                <a:buFontTx/>
                <a:buNone/>
              </a:pPr>
              <a:t>1</a:t>
            </a:fld>
            <a:endParaRPr lang="en-GB" altLang="en-US" sz="1400" smtClean="0"/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0250" y="2590800"/>
            <a:ext cx="7772400" cy="1828800"/>
          </a:xfrm>
        </p:spPr>
        <p:txBody>
          <a:bodyPr/>
          <a:lstStyle/>
          <a:p>
            <a:pPr eaLnBrk="1" hangingPunct="1"/>
            <a:r>
              <a:rPr lang="it-IT" altLang="en-US" b="1" smtClean="0"/>
              <a:t>Teorie e Tecniche del Riconoscimento</a:t>
            </a:r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804863" y="457200"/>
            <a:ext cx="7608887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3600" dirty="0" err="1"/>
              <a:t>Facoltà</a:t>
            </a:r>
            <a:r>
              <a:rPr lang="en-GB" altLang="en-US" sz="3600" dirty="0"/>
              <a:t> di </a:t>
            </a:r>
            <a:r>
              <a:rPr lang="en-GB" altLang="en-US" sz="3600" dirty="0" err="1"/>
              <a:t>Scienze</a:t>
            </a:r>
            <a:r>
              <a:rPr lang="en-GB" altLang="en-US" sz="3600" dirty="0"/>
              <a:t> MM. FF. NN. 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3600" dirty="0" err="1"/>
              <a:t>Università</a:t>
            </a:r>
            <a:r>
              <a:rPr lang="en-GB" altLang="en-US" sz="3600" dirty="0"/>
              <a:t> di Verona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GB" altLang="en-US" sz="3600" dirty="0"/>
              <a:t>A.A. </a:t>
            </a:r>
            <a:r>
              <a:rPr lang="en-GB" altLang="en-US" sz="3600" dirty="0" smtClean="0"/>
              <a:t>2014-15</a:t>
            </a:r>
            <a:endParaRPr lang="en-GB" altLang="en-US" sz="3600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4508500"/>
            <a:ext cx="6400800" cy="1219200"/>
          </a:xfrm>
          <a:noFill/>
        </p:spPr>
        <p:txBody>
          <a:bodyPr/>
          <a:lstStyle/>
          <a:p>
            <a:pPr eaLnBrk="1" hangingPunct="1"/>
            <a:r>
              <a:rPr lang="en-GB" altLang="en-US" dirty="0" err="1" smtClean="0"/>
              <a:t>Introduzione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alla</a:t>
            </a:r>
            <a:r>
              <a:rPr lang="en-GB" altLang="en-US" dirty="0" smtClean="0"/>
              <a:t> </a:t>
            </a:r>
            <a:br>
              <a:rPr lang="en-GB" altLang="en-US" dirty="0" smtClean="0"/>
            </a:br>
            <a:r>
              <a:rPr lang="en-GB" altLang="en-US" i="1" dirty="0" smtClean="0"/>
              <a:t>Pattern Recognition</a:t>
            </a:r>
            <a:endParaRPr lang="it-IT" altLang="en-US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0AA527F-00CF-4E51-B41C-90B29305922E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10</a:t>
            </a:fld>
            <a:endParaRPr lang="en-GB" altLang="en-US" sz="100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81075"/>
            <a:ext cx="7772400" cy="5114925"/>
          </a:xfrm>
        </p:spPr>
        <p:txBody>
          <a:bodyPr/>
          <a:lstStyle/>
          <a:p>
            <a:r>
              <a:rPr lang="en-GB" altLang="en-US" i="1" smtClean="0"/>
              <a:t>Esempio:</a:t>
            </a:r>
            <a:r>
              <a:rPr lang="en-GB" altLang="en-US" smtClean="0"/>
              <a:t> </a:t>
            </a:r>
          </a:p>
          <a:p>
            <a:r>
              <a:rPr lang="en-GB" altLang="en-US" smtClean="0"/>
              <a:t>ad esempio una feature potrebbe essere il numero totale di pixel neri:</a:t>
            </a:r>
          </a:p>
          <a:p>
            <a:pPr lvl="1"/>
            <a:r>
              <a:rPr lang="en-GB" altLang="en-US" smtClean="0"/>
              <a:t>invariante alla rotazione e traslazione dell’oggetto</a:t>
            </a:r>
          </a:p>
          <a:p>
            <a:pPr lvl="1"/>
            <a:r>
              <a:rPr lang="en-GB" altLang="en-US" smtClean="0"/>
              <a:t>poco discriminante: non tiene conto della forma</a:t>
            </a:r>
          </a:p>
          <a:p>
            <a:r>
              <a:rPr lang="en-GB" altLang="en-US" smtClean="0"/>
              <a:t>uso di meta-conoscenza a priori: devo distinguere tra “a” e “b”, e so che la lettera “b” è tipicamente piú alta e allungata della “a”.</a:t>
            </a:r>
          </a:p>
          <a:p>
            <a:pPr lvl="1"/>
            <a:r>
              <a:rPr lang="en-GB" altLang="en-US" smtClean="0"/>
              <a:t>uso come feature il rapporto altezza/larghezza</a:t>
            </a:r>
            <a:endParaRPr lang="en-GB" altLang="en-US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229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7E7697AF-16A8-465E-8474-963D6E3F2A92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11</a:t>
            </a:fld>
            <a:endParaRPr lang="en-GB" altLang="en-US" sz="1000" smtClean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smtClean="0"/>
              <a:t>Scelta delle feature: </a:t>
            </a:r>
            <a:r>
              <a:rPr lang="it-IT" altLang="en-US" sz="3200" smtClean="0"/>
              <a:t>estrazione e selezione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268413"/>
            <a:ext cx="8207375" cy="48609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t-IT" altLang="en-US" sz="2400" dirty="0" smtClean="0"/>
              <a:t>Il numero di </a:t>
            </a:r>
            <a:r>
              <a:rPr lang="it-IT" altLang="en-US" sz="2400" dirty="0" err="1" smtClean="0"/>
              <a:t>feature</a:t>
            </a:r>
            <a:r>
              <a:rPr lang="it-IT" altLang="en-US" sz="2400" dirty="0" smtClean="0"/>
              <a:t> deve essere piccolo per limitare il costo della misura e non influire sull’accuratezza del classificatore</a:t>
            </a:r>
          </a:p>
          <a:p>
            <a:pPr>
              <a:lnSpc>
                <a:spcPct val="90000"/>
              </a:lnSpc>
            </a:pPr>
            <a:r>
              <a:rPr lang="it-IT" altLang="en-US" sz="2400" dirty="0" smtClean="0"/>
              <a:t>Estrazione di </a:t>
            </a:r>
            <a:r>
              <a:rPr lang="it-IT" altLang="en-US" sz="2400" dirty="0" err="1" smtClean="0"/>
              <a:t>feature</a:t>
            </a:r>
            <a:r>
              <a:rPr lang="it-IT" altLang="en-US" sz="2400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it-IT" altLang="en-US" sz="2000" dirty="0" smtClean="0"/>
              <a:t>misura sui dati</a:t>
            </a:r>
          </a:p>
          <a:p>
            <a:pPr lvl="1">
              <a:lnSpc>
                <a:spcPct val="90000"/>
              </a:lnSpc>
            </a:pPr>
            <a:r>
              <a:rPr lang="it-IT" altLang="en-US" sz="2000" dirty="0" smtClean="0"/>
              <a:t>creazione di nuove </a:t>
            </a:r>
            <a:r>
              <a:rPr lang="it-IT" altLang="en-US" sz="2000" dirty="0" err="1" smtClean="0"/>
              <a:t>feature</a:t>
            </a:r>
            <a:r>
              <a:rPr lang="it-IT" altLang="en-US" sz="2000" dirty="0" smtClean="0"/>
              <a:t> da combinazioni di </a:t>
            </a:r>
            <a:r>
              <a:rPr lang="it-IT" altLang="en-US" sz="2000" dirty="0" err="1" smtClean="0"/>
              <a:t>feature</a:t>
            </a:r>
            <a:r>
              <a:rPr lang="it-IT" altLang="en-US" sz="2000" dirty="0" smtClean="0"/>
              <a:t> </a:t>
            </a:r>
            <a:r>
              <a:rPr lang="it-IT" altLang="en-US" sz="2000" dirty="0" smtClean="0"/>
              <a:t>misurate (esempio precedente delle </a:t>
            </a:r>
            <a:r>
              <a:rPr lang="it-IT" altLang="en-US" sz="2000" i="1" dirty="0" smtClean="0"/>
              <a:t>a</a:t>
            </a:r>
            <a:r>
              <a:rPr lang="it-IT" altLang="en-US" sz="2000" dirty="0" smtClean="0"/>
              <a:t> e </a:t>
            </a:r>
            <a:r>
              <a:rPr lang="it-IT" altLang="en-US" sz="2000" i="1" dirty="0" smtClean="0"/>
              <a:t>b</a:t>
            </a:r>
            <a:r>
              <a:rPr lang="it-IT" altLang="en-US" sz="2000" dirty="0" smtClean="0"/>
              <a:t>)</a:t>
            </a:r>
            <a:endParaRPr lang="it-IT" altLang="en-US" sz="2000" dirty="0" smtClean="0"/>
          </a:p>
          <a:p>
            <a:pPr>
              <a:lnSpc>
                <a:spcPct val="90000"/>
              </a:lnSpc>
            </a:pPr>
            <a:r>
              <a:rPr lang="it-IT" altLang="en-US" sz="2400" dirty="0" smtClean="0"/>
              <a:t>Selezione di </a:t>
            </a:r>
            <a:r>
              <a:rPr lang="it-IT" altLang="en-US" sz="2400" dirty="0" err="1" smtClean="0"/>
              <a:t>feature</a:t>
            </a:r>
            <a:r>
              <a:rPr lang="it-IT" altLang="en-US" sz="2400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it-IT" altLang="en-US" sz="2000" dirty="0" smtClean="0"/>
              <a:t>migliore sottoinsieme delle </a:t>
            </a:r>
            <a:r>
              <a:rPr lang="it-IT" altLang="en-US" sz="2000" dirty="0" err="1" smtClean="0"/>
              <a:t>feature</a:t>
            </a:r>
            <a:r>
              <a:rPr lang="it-IT" altLang="en-US" sz="2000" dirty="0" smtClean="0"/>
              <a:t> estratte</a:t>
            </a:r>
          </a:p>
          <a:p>
            <a:pPr>
              <a:lnSpc>
                <a:spcPct val="90000"/>
              </a:lnSpc>
            </a:pPr>
            <a:r>
              <a:rPr lang="it-IT" altLang="en-US" sz="2400" dirty="0" smtClean="0"/>
              <a:t>Tali </a:t>
            </a:r>
            <a:r>
              <a:rPr lang="it-IT" altLang="en-US" sz="2400" dirty="0" err="1" smtClean="0"/>
              <a:t>feature</a:t>
            </a:r>
            <a:r>
              <a:rPr lang="it-IT" altLang="en-US" sz="2400" dirty="0" smtClean="0"/>
              <a:t> possono aver una miglior capacità discriminativa, ma si perde il significato fisico di queste.</a:t>
            </a:r>
          </a:p>
          <a:p>
            <a:pPr>
              <a:lnSpc>
                <a:spcPct val="90000"/>
              </a:lnSpc>
            </a:pPr>
            <a:r>
              <a:rPr lang="it-IT" altLang="en-US" sz="2400" dirty="0" smtClean="0"/>
              <a:t>Uso di una funzione criterio per la riduzione: tipicamente l’errore di classificazione di un sottoinsieme di </a:t>
            </a:r>
            <a:r>
              <a:rPr lang="it-IT" altLang="en-US" sz="2400" dirty="0" err="1" smtClean="0"/>
              <a:t>feature</a:t>
            </a:r>
            <a:r>
              <a:rPr lang="it-IT" altLang="en-US" sz="24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it-IT" altLang="en-US" sz="2400" dirty="0" smtClean="0"/>
              <a:t>Inoltre, è importante determinare la dimensione dello spazio ridotto.</a:t>
            </a:r>
          </a:p>
          <a:p>
            <a:pPr>
              <a:lnSpc>
                <a:spcPct val="90000"/>
              </a:lnSpc>
            </a:pPr>
            <a:endParaRPr lang="it-IT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331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44CCFD25-9F2E-413B-AFF8-F8DDC3501669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12</a:t>
            </a:fld>
            <a:endParaRPr lang="en-GB" altLang="en-US" sz="1000" dirty="0" smtClean="0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23913"/>
          </a:xfrm>
        </p:spPr>
        <p:txBody>
          <a:bodyPr/>
          <a:lstStyle/>
          <a:p>
            <a:r>
              <a:rPr lang="en-GB" altLang="en-US" b="1" smtClean="0"/>
              <a:t>Scelta del modello</a:t>
            </a:r>
          </a:p>
        </p:txBody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96975"/>
            <a:ext cx="7772400" cy="4895850"/>
          </a:xfrm>
        </p:spPr>
        <p:txBody>
          <a:bodyPr/>
          <a:lstStyle/>
          <a:p>
            <a:r>
              <a:rPr lang="it-IT" altLang="en-US" dirty="0" smtClean="0"/>
              <a:t>Scelta della struttura logica e la base matematica delle regole di classificazione.</a:t>
            </a:r>
          </a:p>
          <a:p>
            <a:r>
              <a:rPr lang="it-IT" altLang="en-US" dirty="0" smtClean="0"/>
              <a:t>Tipicamente, il classificatore stima, per ogni oggetto, un valore che indica il grado di appartenenza ad una o più classi sulla base</a:t>
            </a:r>
            <a:r>
              <a:rPr lang="it-IT" altLang="en-US" sz="2400" dirty="0" smtClean="0"/>
              <a:t> </a:t>
            </a:r>
            <a:r>
              <a:rPr lang="it-IT" altLang="en-US" dirty="0" smtClean="0"/>
              <a:t>del vettore di </a:t>
            </a:r>
            <a:r>
              <a:rPr lang="it-IT" altLang="en-US" dirty="0" err="1" smtClean="0"/>
              <a:t>feature</a:t>
            </a:r>
            <a:r>
              <a:rPr lang="it-IT" altLang="en-US" dirty="0" smtClean="0"/>
              <a:t> che lo caratterizza.</a:t>
            </a:r>
            <a:endParaRPr lang="en-GB" altLang="en-US" sz="3200" dirty="0" smtClean="0"/>
          </a:p>
          <a:p>
            <a:pPr>
              <a:lnSpc>
                <a:spcPct val="90000"/>
              </a:lnSpc>
            </a:pPr>
            <a:r>
              <a:rPr lang="en-GB" altLang="en-US" dirty="0" err="1" smtClean="0"/>
              <a:t>Problemi</a:t>
            </a:r>
            <a:r>
              <a:rPr lang="en-GB" altLang="en-US" sz="3200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come </a:t>
            </a:r>
            <a:r>
              <a:rPr lang="en-GB" altLang="en-US" dirty="0" err="1" smtClean="0"/>
              <a:t>decidere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modello</a:t>
            </a:r>
            <a:endParaRPr lang="en-GB" altLang="en-US" dirty="0" smtClean="0"/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come </a:t>
            </a:r>
            <a:r>
              <a:rPr lang="en-GB" altLang="en-US" dirty="0" err="1" smtClean="0"/>
              <a:t>decidere</a:t>
            </a:r>
            <a:r>
              <a:rPr lang="en-GB" altLang="en-US" dirty="0" smtClean="0"/>
              <a:t> la </a:t>
            </a:r>
            <a:r>
              <a:rPr lang="en-GB" altLang="en-US" b="1" dirty="0" err="1" smtClean="0"/>
              <a:t>dimensione</a:t>
            </a:r>
            <a:r>
              <a:rPr lang="en-GB" altLang="en-US" b="1" dirty="0" smtClean="0"/>
              <a:t> del </a:t>
            </a:r>
            <a:r>
              <a:rPr lang="en-GB" altLang="en-US" b="1" dirty="0" err="1" smtClean="0"/>
              <a:t>modello</a:t>
            </a:r>
            <a:r>
              <a:rPr lang="en-GB" altLang="en-US" dirty="0" smtClean="0"/>
              <a:t> </a:t>
            </a:r>
            <a:r>
              <a:rPr lang="en-US" altLang="en-US" dirty="0" smtClean="0"/>
              <a:t>(</a:t>
            </a:r>
            <a:r>
              <a:rPr lang="en-US" altLang="en-US" dirty="0" err="1" smtClean="0"/>
              <a:t>ossia</a:t>
            </a:r>
            <a:r>
              <a:rPr lang="en-US" altLang="en-US" dirty="0" smtClean="0"/>
              <a:t> </a:t>
            </a:r>
            <a:r>
              <a:rPr lang="en-US" altLang="en-US" i="1" dirty="0" err="1" smtClean="0"/>
              <a:t>il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numero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dei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suoi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parametri</a:t>
            </a:r>
            <a:r>
              <a:rPr lang="en-US" altLang="en-US" dirty="0" smtClean="0"/>
              <a:t>)</a:t>
            </a:r>
            <a:endParaRPr lang="en-GB" altLang="en-US" dirty="0" smtClean="0"/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come </a:t>
            </a:r>
            <a:r>
              <a:rPr lang="en-GB" altLang="en-US" dirty="0" err="1" smtClean="0"/>
              <a:t>capire</a:t>
            </a:r>
            <a:r>
              <a:rPr lang="en-GB" altLang="en-US" dirty="0" smtClean="0"/>
              <a:t> se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modello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ottenuto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rappresenta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effetivamente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fenomeno</a:t>
            </a:r>
            <a:r>
              <a:rPr lang="en-GB" altLang="en-US" dirty="0" smtClean="0"/>
              <a:t> in </a:t>
            </a:r>
            <a:r>
              <a:rPr lang="en-GB" altLang="en-US" dirty="0" err="1" smtClean="0"/>
              <a:t>esame</a:t>
            </a:r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433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D1799EE-9FA6-40D2-A257-F0B457988C5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13</a:t>
            </a:fld>
            <a:endParaRPr lang="en-GB" altLang="en-US" sz="1000" smtClean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765175"/>
            <a:ext cx="7772400" cy="5330825"/>
          </a:xfrm>
        </p:spPr>
        <p:txBody>
          <a:bodyPr/>
          <a:lstStyle/>
          <a:p>
            <a:r>
              <a:rPr lang="en-GB" altLang="en-US" sz="3200" smtClean="0"/>
              <a:t>Non esiste un classificatore che vada bene per tutte le applicazioni</a:t>
            </a:r>
          </a:p>
          <a:p>
            <a:endParaRPr lang="en-GB" altLang="en-US" i="1" smtClean="0"/>
          </a:p>
          <a:p>
            <a:r>
              <a:rPr lang="en-GB" altLang="en-US" i="1" smtClean="0"/>
              <a:t>Esempio:</a:t>
            </a:r>
            <a:r>
              <a:rPr lang="en-GB" altLang="en-US" smtClean="0"/>
              <a:t> uso di un classificatore a soglia:</a:t>
            </a:r>
          </a:p>
          <a:p>
            <a:pPr lvl="1"/>
            <a:r>
              <a:rPr lang="en-GB" altLang="en-US" smtClean="0"/>
              <a:t>data un’immagine I</a:t>
            </a:r>
          </a:p>
          <a:p>
            <a:pPr lvl="1"/>
            <a:r>
              <a:rPr lang="en-GB" altLang="en-US" smtClean="0"/>
              <a:t>calcolo il rapporto altezza/larghezza R(I);</a:t>
            </a:r>
          </a:p>
          <a:p>
            <a:pPr lvl="1"/>
            <a:r>
              <a:rPr lang="en-GB" altLang="en-US" smtClean="0"/>
              <a:t>se R(I) è maggiore di una certa soglia θ, allora l’immagine è una “b”, altrimenti è una “a”.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B6B345AB-6C51-472E-8227-D6A3118825C2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14</a:t>
            </a:fld>
            <a:endParaRPr lang="en-GB" altLang="en-US" sz="1000" smtClean="0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96938"/>
          </a:xfrm>
        </p:spPr>
        <p:txBody>
          <a:bodyPr/>
          <a:lstStyle/>
          <a:p>
            <a:r>
              <a:rPr lang="en-GB" altLang="en-US" b="1" smtClean="0"/>
              <a:t>Addestramento del modello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772400" cy="2514600"/>
          </a:xfrm>
        </p:spPr>
        <p:txBody>
          <a:bodyPr/>
          <a:lstStyle/>
          <a:p>
            <a:r>
              <a:rPr lang="en-GB" altLang="en-US" dirty="0" err="1" smtClean="0"/>
              <a:t>Sinonimi</a:t>
            </a:r>
            <a:r>
              <a:rPr lang="en-GB" altLang="en-US" dirty="0" smtClean="0"/>
              <a:t>: </a:t>
            </a:r>
          </a:p>
          <a:p>
            <a:pPr lvl="1"/>
            <a:r>
              <a:rPr lang="en-GB" altLang="en-US" i="1" dirty="0" smtClean="0"/>
              <a:t>training</a:t>
            </a:r>
            <a:r>
              <a:rPr lang="en-GB" altLang="en-US" dirty="0" smtClean="0"/>
              <a:t> del </a:t>
            </a:r>
            <a:r>
              <a:rPr lang="en-GB" altLang="en-US" dirty="0" err="1" smtClean="0"/>
              <a:t>classificatore</a:t>
            </a:r>
            <a:endParaRPr lang="en-GB" altLang="en-US" dirty="0" smtClean="0"/>
          </a:p>
          <a:p>
            <a:pPr lvl="1"/>
            <a:r>
              <a:rPr lang="en-GB" altLang="en-US" i="1" dirty="0" smtClean="0"/>
              <a:t>learning </a:t>
            </a:r>
            <a:r>
              <a:rPr lang="en-GB" altLang="en-US" dirty="0" smtClean="0"/>
              <a:t>del </a:t>
            </a:r>
            <a:r>
              <a:rPr lang="en-GB" altLang="en-US" dirty="0" err="1" smtClean="0"/>
              <a:t>classificatore</a:t>
            </a:r>
            <a:endParaRPr lang="en-GB" altLang="en-US" dirty="0" smtClean="0"/>
          </a:p>
          <a:p>
            <a:r>
              <a:rPr lang="en-GB" altLang="en-US" dirty="0" err="1" smtClean="0"/>
              <a:t>Processo</a:t>
            </a:r>
            <a:r>
              <a:rPr lang="en-GB" altLang="en-US" dirty="0" smtClean="0"/>
              <a:t> </a:t>
            </a:r>
            <a:r>
              <a:rPr lang="en-GB" altLang="en-US" dirty="0" smtClean="0"/>
              <a:t>(</a:t>
            </a:r>
            <a:r>
              <a:rPr lang="en-GB" altLang="en-US" dirty="0" err="1" smtClean="0"/>
              <a:t>spesso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iterativo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basato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su</a:t>
            </a:r>
            <a:r>
              <a:rPr lang="en-GB" altLang="en-US" dirty="0" smtClean="0"/>
              <a:t> </a:t>
            </a:r>
            <a:r>
              <a:rPr lang="en-GB" altLang="en-US" i="1" dirty="0" err="1" smtClean="0"/>
              <a:t>cicli</a:t>
            </a:r>
            <a:r>
              <a:rPr lang="en-GB" altLang="en-US" i="1" dirty="0" smtClean="0"/>
              <a:t>, </a:t>
            </a:r>
            <a:r>
              <a:rPr lang="en-GB" altLang="en-US" i="1" dirty="0" err="1" smtClean="0"/>
              <a:t>epoche</a:t>
            </a:r>
            <a:r>
              <a:rPr lang="en-GB" altLang="en-US" dirty="0" smtClean="0"/>
              <a:t>) con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quale </a:t>
            </a:r>
            <a:r>
              <a:rPr lang="en-GB" altLang="en-US" dirty="0" err="1" smtClean="0"/>
              <a:t>si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utilizzano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dati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disposizione</a:t>
            </a:r>
            <a:r>
              <a:rPr lang="en-GB" altLang="en-US" dirty="0" smtClean="0"/>
              <a:t> (</a:t>
            </a:r>
            <a:r>
              <a:rPr lang="en-GB" altLang="en-US" i="1" dirty="0" smtClean="0"/>
              <a:t>training set</a:t>
            </a:r>
            <a:r>
              <a:rPr lang="en-GB" altLang="en-US" dirty="0" smtClean="0"/>
              <a:t>) per la </a:t>
            </a:r>
            <a:r>
              <a:rPr lang="en-GB" altLang="en-US" dirty="0" err="1" smtClean="0"/>
              <a:t>costruzione</a:t>
            </a:r>
            <a:r>
              <a:rPr lang="en-GB" altLang="en-US" dirty="0" smtClean="0"/>
              <a:t> del </a:t>
            </a:r>
            <a:r>
              <a:rPr lang="en-GB" altLang="en-US" dirty="0" err="1" smtClean="0"/>
              <a:t>modello</a:t>
            </a:r>
            <a:endParaRPr lang="en-GB" altLang="en-US" dirty="0" smtClean="0"/>
          </a:p>
        </p:txBody>
      </p:sp>
      <p:grpSp>
        <p:nvGrpSpPr>
          <p:cNvPr id="15366" name="Group 9"/>
          <p:cNvGrpSpPr>
            <a:grpSpLocks/>
          </p:cNvGrpSpPr>
          <p:nvPr/>
        </p:nvGrpSpPr>
        <p:grpSpPr bwMode="auto">
          <a:xfrm>
            <a:off x="1187450" y="4221163"/>
            <a:ext cx="6858000" cy="1793875"/>
            <a:chOff x="672" y="2656"/>
            <a:chExt cx="4320" cy="1130"/>
          </a:xfrm>
        </p:grpSpPr>
        <p:grpSp>
          <p:nvGrpSpPr>
            <p:cNvPr id="15367" name="Group 7"/>
            <p:cNvGrpSpPr>
              <a:grpSpLocks/>
            </p:cNvGrpSpPr>
            <p:nvPr/>
          </p:nvGrpSpPr>
          <p:grpSpPr bwMode="auto">
            <a:xfrm>
              <a:off x="672" y="2656"/>
              <a:ext cx="1429" cy="1130"/>
              <a:chOff x="672" y="2656"/>
              <a:chExt cx="1429" cy="1130"/>
            </a:xfrm>
          </p:grpSpPr>
          <p:sp>
            <p:nvSpPr>
              <p:cNvPr id="15370" name="Text Box 4"/>
              <p:cNvSpPr txBox="1">
                <a:spLocks noChangeArrowheads="1"/>
              </p:cNvSpPr>
              <p:nvPr/>
            </p:nvSpPr>
            <p:spPr bwMode="auto">
              <a:xfrm>
                <a:off x="672" y="2656"/>
                <a:ext cx="1429" cy="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2400" dirty="0" err="1"/>
                  <a:t>Esempi</a:t>
                </a:r>
                <a:r>
                  <a:rPr lang="en-GB" altLang="en-US" sz="2400" dirty="0"/>
                  <a:t> </a:t>
                </a:r>
                <a:r>
                  <a:rPr lang="en-GB" altLang="en-US" sz="2400" dirty="0" err="1"/>
                  <a:t>tratti</a:t>
                </a:r>
                <a:r>
                  <a:rPr lang="en-GB" altLang="en-US" sz="2400" dirty="0"/>
                  <a:t> dal </a:t>
                </a:r>
                <a:r>
                  <a:rPr lang="en-GB" altLang="en-US" sz="2400" dirty="0" err="1"/>
                  <a:t>problema</a:t>
                </a:r>
                <a:r>
                  <a:rPr lang="en-GB" altLang="en-US" sz="2400" dirty="0"/>
                  <a:t> (</a:t>
                </a:r>
                <a:r>
                  <a:rPr lang="en-GB" altLang="en-US" sz="2400" i="1" dirty="0"/>
                  <a:t>Training Set</a:t>
                </a:r>
                <a:r>
                  <a:rPr lang="en-GB" altLang="en-US" sz="2400" dirty="0"/>
                  <a:t>)</a:t>
                </a:r>
              </a:p>
            </p:txBody>
          </p:sp>
          <p:sp>
            <p:nvSpPr>
              <p:cNvPr id="15371" name="Text Box 5"/>
              <p:cNvSpPr txBox="1">
                <a:spLocks noChangeArrowheads="1"/>
              </p:cNvSpPr>
              <p:nvPr/>
            </p:nvSpPr>
            <p:spPr bwMode="auto">
              <a:xfrm>
                <a:off x="715" y="3360"/>
                <a:ext cx="1344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lnSpc>
                    <a:spcPct val="8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2400"/>
                  <a:t>Conoscenza a priori</a:t>
                </a:r>
              </a:p>
            </p:txBody>
          </p:sp>
        </p:grpSp>
        <p:sp>
          <p:nvSpPr>
            <p:cNvPr id="15368" name="Text Box 6"/>
            <p:cNvSpPr txBox="1">
              <a:spLocks noChangeArrowheads="1"/>
            </p:cNvSpPr>
            <p:nvPr/>
          </p:nvSpPr>
          <p:spPr bwMode="auto">
            <a:xfrm>
              <a:off x="3312" y="2899"/>
              <a:ext cx="1680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Regole che governano il fenomeno</a:t>
              </a:r>
            </a:p>
          </p:txBody>
        </p:sp>
        <p:sp>
          <p:nvSpPr>
            <p:cNvPr id="15369" name="AutoShape 8"/>
            <p:cNvSpPr>
              <a:spLocks noChangeArrowheads="1"/>
            </p:cNvSpPr>
            <p:nvPr/>
          </p:nvSpPr>
          <p:spPr bwMode="auto">
            <a:xfrm>
              <a:off x="2208" y="3057"/>
              <a:ext cx="1296" cy="432"/>
            </a:xfrm>
            <a:prstGeom prst="rightArrow">
              <a:avLst>
                <a:gd name="adj1" fmla="val 50000"/>
                <a:gd name="adj2" fmla="val 75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9A5C805-04D1-4D5E-8851-26DCD145CBE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15</a:t>
            </a:fld>
            <a:endParaRPr lang="en-GB" altLang="en-US" sz="1000" smtClean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640763" cy="4754562"/>
          </a:xfrm>
        </p:spPr>
        <p:txBody>
          <a:bodyPr/>
          <a:lstStyle/>
          <a:p>
            <a:r>
              <a:rPr lang="en-GB" altLang="en-US" i="1" smtClean="0"/>
              <a:t>Esempio:</a:t>
            </a:r>
            <a:r>
              <a:rPr lang="en-GB" altLang="en-US" smtClean="0"/>
              <a:t> </a:t>
            </a:r>
          </a:p>
          <a:p>
            <a:pPr>
              <a:buFontTx/>
              <a:buNone/>
            </a:pPr>
            <a:r>
              <a:rPr lang="en-GB" altLang="en-US" smtClean="0"/>
              <a:t>addestramento del modello = determinazione della soglia θ</a:t>
            </a:r>
          </a:p>
          <a:p>
            <a:pPr lvl="1"/>
            <a:r>
              <a:rPr lang="en-GB" altLang="en-US" smtClean="0"/>
              <a:t>Si ha a disposizione una serie di immagini di esempio per le lettere “a” e per le lettere “b” (</a:t>
            </a:r>
            <a:r>
              <a:rPr lang="en-GB" altLang="en-US" i="1" smtClean="0"/>
              <a:t>training set</a:t>
            </a:r>
            <a:r>
              <a:rPr lang="en-GB" altLang="en-US" smtClean="0"/>
              <a:t>)</a:t>
            </a:r>
          </a:p>
          <a:p>
            <a:pPr lvl="1"/>
            <a:r>
              <a:rPr lang="en-GB" altLang="en-US" smtClean="0"/>
              <a:t>calcolo R(I) per tutte le immagini del training Set</a:t>
            </a:r>
          </a:p>
          <a:p>
            <a:pPr lvl="1"/>
            <a:r>
              <a:rPr lang="en-GB" altLang="en-US" smtClean="0"/>
              <a:t>determino una soglia θ “adatta” a separare i valori R(I) calcolati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9A17CE5-84AD-4166-A439-67DC5C209F43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16</a:t>
            </a:fld>
            <a:endParaRPr lang="en-GB" altLang="en-US" sz="1000" smtClean="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Tipologie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addestramento</a:t>
            </a:r>
            <a:r>
              <a:rPr lang="en-GB" altLang="en-US" dirty="0" smtClean="0"/>
              <a:t>: </a:t>
            </a:r>
            <a:r>
              <a:rPr lang="en-GB" altLang="en-US" dirty="0" err="1" smtClean="0"/>
              <a:t>supervisionato</a:t>
            </a:r>
            <a:endParaRPr lang="en-GB" altLang="en-US" dirty="0" smtClean="0"/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7772400" cy="47545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mtClean="0"/>
              <a:t>Sinonimi: </a:t>
            </a:r>
            <a:r>
              <a:rPr lang="en-GB" altLang="en-US" i="1" smtClean="0"/>
              <a:t>supervised learning, classificazione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Idea e scopo: 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di ogni elemento del training set si conosce l’esatta categoria. 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L’obiettivo è quello di creare uno strumento in grado di classificare nuovi oggetti.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Problemi: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capire se un algoritmo di training è capace di trovare la soluzione ottimale;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capire se converge, e se è sufficientemente scalabile;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capire se riesce a prediligere soluzioni semplici.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F256EE0-94E5-4ACA-A968-B1ECE415082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17</a:t>
            </a:fld>
            <a:endParaRPr lang="en-GB" altLang="en-US" sz="1000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i="1" smtClean="0"/>
              <a:t>Esempio</a:t>
            </a:r>
            <a:r>
              <a:rPr lang="en-GB" altLang="en-US" smtClean="0"/>
              <a:t>: </a:t>
            </a:r>
          </a:p>
          <a:p>
            <a:pPr lvl="1"/>
            <a:r>
              <a:rPr lang="en-GB" altLang="en-US" smtClean="0"/>
              <a:t>il training set è costituito da un insieme di immagini “a” e “b”.</a:t>
            </a:r>
          </a:p>
          <a:p>
            <a:pPr lvl="1"/>
            <a:r>
              <a:rPr lang="en-GB" altLang="en-US" smtClean="0"/>
              <a:t>di ogni immagine conosciamo l’esatta classificazione (cioè se è “a” oppure “b”)</a:t>
            </a:r>
          </a:p>
          <a:p>
            <a:pPr lvl="1"/>
            <a:r>
              <a:rPr lang="en-GB" altLang="en-US" smtClean="0"/>
              <a:t>queste informazioni sono utilizzate per determinare la soglia del classificatore.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9A17CE5-84AD-4166-A439-67DC5C209F43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18</a:t>
            </a:fld>
            <a:endParaRPr lang="en-GB" altLang="en-US" sz="1000" smtClean="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Tipologie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addestramento</a:t>
            </a:r>
            <a:r>
              <a:rPr lang="en-GB" altLang="en-US" dirty="0" smtClean="0"/>
              <a:t>: semi </a:t>
            </a:r>
            <a:r>
              <a:rPr lang="en-GB" altLang="en-US" dirty="0" err="1" smtClean="0"/>
              <a:t>supervisionato</a:t>
            </a:r>
            <a:endParaRPr lang="en-GB" altLang="en-US" dirty="0" smtClean="0"/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7772400" cy="47545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dirty="0" err="1" smtClean="0"/>
              <a:t>Sinonimi</a:t>
            </a:r>
            <a:r>
              <a:rPr lang="en-GB" altLang="en-US" dirty="0" smtClean="0"/>
              <a:t>: </a:t>
            </a:r>
            <a:r>
              <a:rPr lang="en-GB" altLang="en-US" dirty="0" smtClean="0"/>
              <a:t>semi-</a:t>
            </a:r>
            <a:r>
              <a:rPr lang="en-GB" altLang="en-US" i="1" dirty="0" smtClean="0"/>
              <a:t>supervised </a:t>
            </a:r>
            <a:r>
              <a:rPr lang="en-GB" altLang="en-US" i="1" dirty="0" smtClean="0"/>
              <a:t>learning, </a:t>
            </a:r>
            <a:endParaRPr lang="en-GB" altLang="en-US" i="1" dirty="0" smtClean="0"/>
          </a:p>
          <a:p>
            <a:pPr>
              <a:lnSpc>
                <a:spcPct val="90000"/>
              </a:lnSpc>
            </a:pPr>
            <a:r>
              <a:rPr lang="en-GB" altLang="en-US" dirty="0" smtClean="0"/>
              <a:t>Idea </a:t>
            </a:r>
            <a:r>
              <a:rPr lang="en-GB" altLang="en-US" dirty="0" smtClean="0"/>
              <a:t>e </a:t>
            </a:r>
            <a:r>
              <a:rPr lang="en-GB" altLang="en-US" dirty="0" err="1" smtClean="0"/>
              <a:t>scopo</a:t>
            </a:r>
            <a:r>
              <a:rPr lang="en-GB" altLang="en-US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di </a:t>
            </a:r>
            <a:r>
              <a:rPr lang="en-GB" altLang="en-US" dirty="0" err="1" smtClean="0"/>
              <a:t>qualche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elemento</a:t>
            </a:r>
            <a:r>
              <a:rPr lang="en-GB" altLang="en-US" dirty="0" smtClean="0"/>
              <a:t> del training set </a:t>
            </a:r>
            <a:r>
              <a:rPr lang="en-GB" altLang="en-US" dirty="0" err="1" smtClean="0"/>
              <a:t>si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conosce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l’esatta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categoria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della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maggior</a:t>
            </a:r>
            <a:r>
              <a:rPr lang="en-GB" altLang="en-US" dirty="0" smtClean="0"/>
              <a:t> parte no </a:t>
            </a:r>
          </a:p>
          <a:p>
            <a:pPr lvl="1">
              <a:lnSpc>
                <a:spcPct val="90000"/>
              </a:lnSpc>
            </a:pPr>
            <a:r>
              <a:rPr lang="en-GB" altLang="en-US" dirty="0" err="1" smtClean="0"/>
              <a:t>L’obiettivo</a:t>
            </a:r>
            <a:r>
              <a:rPr lang="en-GB" altLang="en-US" dirty="0" smtClean="0"/>
              <a:t> </a:t>
            </a:r>
            <a:r>
              <a:rPr lang="en-GB" altLang="en-US" dirty="0" smtClean="0"/>
              <a:t>è </a:t>
            </a:r>
            <a:r>
              <a:rPr lang="en-GB" altLang="en-US" dirty="0" err="1" smtClean="0"/>
              <a:t>quello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creare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strumento</a:t>
            </a:r>
            <a:r>
              <a:rPr lang="en-GB" altLang="en-US" dirty="0" smtClean="0"/>
              <a:t> in </a:t>
            </a:r>
            <a:r>
              <a:rPr lang="en-GB" altLang="en-US" dirty="0" err="1" smtClean="0"/>
              <a:t>grado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classificare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nuovi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oggetti</a:t>
            </a:r>
            <a:r>
              <a:rPr lang="en-GB" altLang="en-US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GB" altLang="en-US" dirty="0" err="1" smtClean="0"/>
              <a:t>Problemi</a:t>
            </a:r>
            <a:r>
              <a:rPr lang="en-GB" altLang="en-US" dirty="0" smtClean="0"/>
              <a:t>:</a:t>
            </a:r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Come </a:t>
            </a:r>
            <a:r>
              <a:rPr lang="en-GB" altLang="en-US" dirty="0" err="1" smtClean="0"/>
              <a:t>nel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caso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precedente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010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945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6FAFC75-FEB0-4A08-ADFE-AB05F0B59E05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19</a:t>
            </a:fld>
            <a:endParaRPr lang="en-GB" altLang="en-US" sz="1000" smtClean="0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Tipologie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addestramento</a:t>
            </a:r>
            <a:r>
              <a:rPr lang="en-GB" altLang="en-US" dirty="0" smtClean="0"/>
              <a:t>:</a:t>
            </a:r>
            <a:r>
              <a:rPr lang="en-GB" altLang="en-US" dirty="0" smtClean="0"/>
              <a:t> </a:t>
            </a:r>
            <a:r>
              <a:rPr lang="en-GB" altLang="en-US" dirty="0" smtClean="0"/>
              <a:t>non </a:t>
            </a:r>
            <a:r>
              <a:rPr lang="en-GB" altLang="en-US" dirty="0" err="1" smtClean="0"/>
              <a:t>supervisionato</a:t>
            </a:r>
            <a:endParaRPr lang="en-GB" altLang="en-US" dirty="0" smtClean="0"/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mtClean="0"/>
              <a:t>Sinonimi: </a:t>
            </a:r>
            <a:r>
              <a:rPr lang="en-GB" altLang="en-US" i="1" smtClean="0"/>
              <a:t>unsupervised learning, clustering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Idea e scopo: 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nessuna informazione sulla categorizzazione degli elementi del training set. 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Il sistema deve trovare i clusters (gruppi) “naturali” all’interno del training set, sulla base della “similaritá” tra patterns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Problemi: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intrinsecamente più difficile della classificazione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“naturali”?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“similaritá”?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09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6830E41-984E-493F-BBD7-D1D177DE2A73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000" smtClean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Inquadramento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8153400" cy="4114800"/>
          </a:xfrm>
        </p:spPr>
        <p:txBody>
          <a:bodyPr/>
          <a:lstStyle/>
          <a:p>
            <a:r>
              <a:rPr lang="en-GB" altLang="en-US" smtClean="0"/>
              <a:t>Sistemi di Pattern Recognition nell’uomo:</a:t>
            </a:r>
          </a:p>
          <a:p>
            <a:pPr lvl="1"/>
            <a:r>
              <a:rPr lang="en-GB" altLang="en-US" smtClean="0"/>
              <a:t>riconoscere la faccia di una persona conosciuta, anche se questo cambia pettinatura, ha gli occhiali da sole, …</a:t>
            </a:r>
          </a:p>
          <a:p>
            <a:pPr lvl="1"/>
            <a:r>
              <a:rPr lang="en-GB" altLang="en-US" smtClean="0"/>
              <a:t>capire quello che una persona sta dicendo, anche se varia il tono della voce;</a:t>
            </a:r>
          </a:p>
          <a:p>
            <a:pPr lvl="1"/>
            <a:r>
              <a:rPr lang="en-GB" altLang="en-US" smtClean="0"/>
              <a:t>leggere una lettera scritta a mano;</a:t>
            </a:r>
          </a:p>
          <a:p>
            <a:pPr lvl="1"/>
            <a:r>
              <a:rPr lang="en-GB" altLang="en-US" smtClean="0"/>
              <a:t>…</a:t>
            </a:r>
          </a:p>
          <a:p>
            <a:r>
              <a:rPr lang="en-GB" altLang="en-US" smtClean="0"/>
              <a:t>Attivitá che l’uomo risolve in modo molto naturale, mentre per un calcolatore sono compiti complicati e complessi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6304DD0-3C37-4355-9745-35D38C5F229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20</a:t>
            </a:fld>
            <a:endParaRPr lang="en-GB" altLang="en-US" sz="1000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i="1" smtClean="0"/>
              <a:t>Esempio:</a:t>
            </a:r>
          </a:p>
          <a:p>
            <a:pPr lvl="1"/>
            <a:r>
              <a:rPr lang="en-GB" altLang="en-US" smtClean="0"/>
              <a:t>il training set è costituito da un insieme di immagini “a” e “b”.</a:t>
            </a:r>
          </a:p>
          <a:p>
            <a:pPr lvl="1"/>
            <a:r>
              <a:rPr lang="en-GB" altLang="en-US" smtClean="0"/>
              <a:t>nessuna informazione sulla categorizzazione delle immagini.</a:t>
            </a:r>
          </a:p>
          <a:p>
            <a:pPr lvl="1"/>
            <a:r>
              <a:rPr lang="en-GB" altLang="en-US" smtClean="0"/>
              <a:t>si cercano di creare due gruppi, mettendo assieme quelle immagini che hanno valore simile di R(I) (la </a:t>
            </a:r>
            <a:r>
              <a:rPr lang="en-GB" altLang="en-US" i="1" smtClean="0"/>
              <a:t>feature</a:t>
            </a:r>
            <a:r>
              <a:rPr lang="en-GB" altLang="en-US" smtClean="0"/>
              <a:t>)</a:t>
            </a:r>
            <a:r>
              <a:rPr lang="en-GB" altLang="en-US" i="1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37B31D6-00FC-4D77-BFC8-686795B785E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21</a:t>
            </a:fld>
            <a:endParaRPr lang="en-GB" altLang="en-US" sz="1000" smtClean="0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23913"/>
          </a:xfrm>
        </p:spPr>
        <p:txBody>
          <a:bodyPr/>
          <a:lstStyle/>
          <a:p>
            <a:r>
              <a:rPr lang="en-GB" altLang="en-US" sz="3200" dirty="0" err="1" smtClean="0"/>
              <a:t>Tipologie</a:t>
            </a:r>
            <a:r>
              <a:rPr lang="en-GB" altLang="en-US" sz="3200" dirty="0" smtClean="0"/>
              <a:t> di </a:t>
            </a:r>
            <a:r>
              <a:rPr lang="en-GB" altLang="en-US" sz="3200" dirty="0" err="1" smtClean="0"/>
              <a:t>addestramento</a:t>
            </a:r>
            <a:r>
              <a:rPr lang="en-GB" altLang="en-US" sz="3200" dirty="0" smtClean="0"/>
              <a:t>: </a:t>
            </a:r>
            <a:r>
              <a:rPr lang="en-GB" altLang="en-US" sz="3200" dirty="0" err="1" smtClean="0"/>
              <a:t>Rinforzato</a:t>
            </a:r>
            <a:endParaRPr lang="en-GB" altLang="en-US" sz="3200" dirty="0" smtClean="0"/>
          </a:p>
        </p:txBody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7772400" cy="4827587"/>
          </a:xfrm>
        </p:spPr>
        <p:txBody>
          <a:bodyPr/>
          <a:lstStyle/>
          <a:p>
            <a:r>
              <a:rPr lang="en-GB" altLang="en-US" smtClean="0"/>
              <a:t>Sinonimi: </a:t>
            </a:r>
            <a:r>
              <a:rPr lang="en-GB" altLang="en-US" i="1" smtClean="0"/>
              <a:t>reinforcement learning, learning with a critic</a:t>
            </a:r>
          </a:p>
          <a:p>
            <a:r>
              <a:rPr lang="en-GB" altLang="en-US" smtClean="0"/>
              <a:t>Idea: </a:t>
            </a:r>
            <a:r>
              <a:rPr lang="en-GB" altLang="en-US" sz="2400" smtClean="0"/>
              <a:t>a metá strada tra le due: non viene fornita alcuna informazione sulla categoria esatta, viene dato un giudizio sulla correttezza della classificazione</a:t>
            </a:r>
          </a:p>
          <a:p>
            <a:r>
              <a:rPr lang="en-GB" altLang="en-US" smtClean="0"/>
              <a:t>La strategia di addestramento viene modificata:</a:t>
            </a:r>
          </a:p>
          <a:p>
            <a:pPr lvl="1"/>
            <a:r>
              <a:rPr lang="en-GB" altLang="en-US" smtClean="0"/>
              <a:t>si presenta un pattern al classificatore</a:t>
            </a:r>
          </a:p>
          <a:p>
            <a:pPr lvl="1"/>
            <a:r>
              <a:rPr lang="en-GB" altLang="en-US" smtClean="0"/>
              <a:t>il classificatore fa un tentativo di classificazione</a:t>
            </a:r>
          </a:p>
          <a:p>
            <a:pPr lvl="1"/>
            <a:r>
              <a:rPr lang="en-GB" altLang="en-US" smtClean="0"/>
              <a:t>viene detto </a:t>
            </a:r>
            <a:r>
              <a:rPr lang="en-GB" altLang="en-US" i="1" smtClean="0"/>
              <a:t>esclusivamente</a:t>
            </a:r>
            <a:r>
              <a:rPr lang="en-GB" altLang="en-US" smtClean="0"/>
              <a:t> se il tentativo è corretto o meno</a:t>
            </a:r>
          </a:p>
          <a:p>
            <a:pPr lvl="1"/>
            <a:r>
              <a:rPr lang="en-GB" altLang="en-US" smtClean="0"/>
              <a:t>sulla base del giudizio si modifica il classificatore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253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07B9B2E4-BCDC-46B8-96E5-243F4E9A4089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22</a:t>
            </a:fld>
            <a:endParaRPr lang="en-GB" altLang="en-US" sz="1000" smtClean="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 err="1" smtClean="0"/>
              <a:t>Valutazione</a:t>
            </a:r>
            <a:r>
              <a:rPr lang="en-GB" altLang="en-US" b="1" dirty="0" smtClean="0"/>
              <a:t> e model selection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7772400" cy="4754562"/>
          </a:xfrm>
        </p:spPr>
        <p:txBody>
          <a:bodyPr/>
          <a:lstStyle/>
          <a:p>
            <a:r>
              <a:rPr lang="en-GB" altLang="en-US" smtClean="0"/>
              <a:t>Misura delle prestazioni del classificatore</a:t>
            </a:r>
          </a:p>
          <a:p>
            <a:r>
              <a:rPr lang="en-GB" altLang="en-US" smtClean="0"/>
              <a:t>Prestazioni di </a:t>
            </a:r>
            <a:r>
              <a:rPr lang="en-GB" altLang="en-US" i="1" smtClean="0"/>
              <a:t>generalizzazione</a:t>
            </a:r>
            <a:r>
              <a:rPr lang="en-GB" altLang="en-US" smtClean="0"/>
              <a:t>: capacitá del classificatore di classificare correttamente anche esempi non presenti nel data set</a:t>
            </a:r>
          </a:p>
          <a:p>
            <a:r>
              <a:rPr lang="en-GB" altLang="en-US" smtClean="0"/>
              <a:t>Nessun errore sul training set non implica necessariamente aver ottenuto il classificatore ottimale (pb di </a:t>
            </a:r>
            <a:r>
              <a:rPr lang="en-GB" altLang="en-US" i="1" smtClean="0"/>
              <a:t>overfitting, overtraining)</a:t>
            </a:r>
          </a:p>
          <a:p>
            <a:r>
              <a:rPr lang="en-GB" altLang="en-US" smtClean="0"/>
              <a:t>Per evitare situazioni di </a:t>
            </a:r>
            <a:r>
              <a:rPr lang="en-GB" altLang="en-US" i="1" smtClean="0"/>
              <a:t>overfitting </a:t>
            </a:r>
            <a:r>
              <a:rPr lang="en-GB" altLang="en-US" smtClean="0"/>
              <a:t>è sempre meglio utilizzare due insiemi disgiunti in fase di learning, uno per il training e uno per il testing.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B822A01D-5FD7-418D-B094-28C6B039D9F3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23</a:t>
            </a:fld>
            <a:endParaRPr lang="en-GB" altLang="en-US" sz="1000" smtClean="0"/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6613"/>
            <a:ext cx="7772400" cy="5259387"/>
          </a:xfrm>
        </p:spPr>
        <p:txBody>
          <a:bodyPr/>
          <a:lstStyle/>
          <a:p>
            <a:r>
              <a:rPr lang="en-GB" altLang="en-US" smtClean="0"/>
              <a:t>Tecniche per la scelta del training set e del testing set:</a:t>
            </a:r>
          </a:p>
          <a:p>
            <a:pPr lvl="1"/>
            <a:r>
              <a:rPr lang="en-GB" altLang="en-US" i="1" smtClean="0"/>
              <a:t>Holdout:</a:t>
            </a:r>
            <a:r>
              <a:rPr lang="en-GB" altLang="en-US" smtClean="0"/>
              <a:t> si suddivide casualmente il training set in due parti uguali: una per il training una per il testing</a:t>
            </a:r>
          </a:p>
          <a:p>
            <a:pPr lvl="1"/>
            <a:r>
              <a:rPr lang="en-GB" altLang="en-US" i="1" smtClean="0"/>
              <a:t>Averaged Holdout:</a:t>
            </a:r>
            <a:r>
              <a:rPr lang="en-GB" altLang="en-US" smtClean="0"/>
              <a:t> si effettuano piú partizioni holdout, e si media il risultato ottenuto. In questo modo si ha indipendenza dalla particolare partizione scelta</a:t>
            </a:r>
          </a:p>
          <a:p>
            <a:pPr lvl="1"/>
            <a:r>
              <a:rPr lang="en-GB" altLang="en-US" i="1" smtClean="0"/>
              <a:t>Leave One Out: </a:t>
            </a:r>
            <a:r>
              <a:rPr lang="en-GB" altLang="en-US" smtClean="0"/>
              <a:t>per il training vengono utilizzati tutti i patterns tranne uno, utilizzato per il testing. Si ripete per tutte le possibili combinazioni.</a:t>
            </a:r>
          </a:p>
          <a:p>
            <a:pPr lvl="1"/>
            <a:r>
              <a:rPr lang="en-GB" altLang="en-US" i="1" smtClean="0"/>
              <a:t>Leave P-Out:</a:t>
            </a:r>
            <a:r>
              <a:rPr lang="en-GB" altLang="en-US" smtClean="0"/>
              <a:t> come il precedente, utilizza P elementi per il testing, invece che uno.</a:t>
            </a:r>
          </a:p>
          <a:p>
            <a:pPr lvl="1"/>
            <a:r>
              <a:rPr lang="en-GB" altLang="en-US" i="1" smtClean="0"/>
              <a:t>K</a:t>
            </a:r>
            <a:r>
              <a:rPr lang="en-US" altLang="en-US" i="1" smtClean="0"/>
              <a:t>-folding: </a:t>
            </a:r>
            <a:r>
              <a:rPr lang="en-US" altLang="en-US" smtClean="0"/>
              <a:t>vedasi slide successiva</a:t>
            </a:r>
            <a:endParaRPr lang="en-GB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4579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12C27440-9CA2-4405-BF85-CE0A82AC4CC5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24</a:t>
            </a:fld>
            <a:endParaRPr lang="en-GB" altLang="en-US" sz="1000" smtClean="0"/>
          </a:p>
        </p:txBody>
      </p:sp>
      <p:sp>
        <p:nvSpPr>
          <p:cNvPr id="24580" name="Content Placeholder 2"/>
          <p:cNvSpPr>
            <a:spLocks noGrp="1"/>
          </p:cNvSpPr>
          <p:nvPr>
            <p:ph idx="4294967295"/>
          </p:nvPr>
        </p:nvSpPr>
        <p:spPr>
          <a:xfrm>
            <a:off x="830263" y="1524000"/>
            <a:ext cx="5795962" cy="692150"/>
          </a:xfrm>
        </p:spPr>
        <p:txBody>
          <a:bodyPr/>
          <a:lstStyle/>
          <a:p>
            <a:r>
              <a:rPr lang="en-GB" altLang="en-US" b="1" smtClean="0"/>
              <a:t>Cross-Validation: 4-fold</a:t>
            </a:r>
          </a:p>
        </p:txBody>
      </p:sp>
      <p:pic>
        <p:nvPicPr>
          <p:cNvPr id="24581" name="Picture 3" descr="Figure1.1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2643188"/>
            <a:ext cx="3786188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560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BE0B4384-D0F1-4395-B4A9-CF42F8217456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25</a:t>
            </a:fld>
            <a:endParaRPr lang="en-GB" altLang="en-US" sz="1000" smtClean="0"/>
          </a:p>
        </p:txBody>
      </p:sp>
      <p:graphicFrame>
        <p:nvGraphicFramePr>
          <p:cNvPr id="2560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5096331"/>
              </p:ext>
            </p:extLst>
          </p:nvPr>
        </p:nvGraphicFramePr>
        <p:xfrm>
          <a:off x="2081121" y="1853850"/>
          <a:ext cx="4549321" cy="3583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Immagine bitmap" r:id="rId4" imgW="4625741" imgH="3642676" progId="Paint.Picture">
                  <p:embed/>
                </p:oleObj>
              </mc:Choice>
              <mc:Fallback>
                <p:oleObj name="Immagine bitmap" r:id="rId4" imgW="4625741" imgH="3642676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1121" y="1853850"/>
                        <a:ext cx="4549321" cy="35830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1196398" y="5446639"/>
            <a:ext cx="6527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 dirty="0"/>
              <a:t>Si </a:t>
            </a:r>
            <a:r>
              <a:rPr lang="en-GB" altLang="en-US" sz="2400" dirty="0" err="1"/>
              <a:t>ferma</a:t>
            </a:r>
            <a:r>
              <a:rPr lang="en-GB" altLang="en-US" sz="2400" dirty="0"/>
              <a:t> </a:t>
            </a:r>
            <a:r>
              <a:rPr lang="en-GB" altLang="en-US" sz="2400" dirty="0" err="1"/>
              <a:t>l’addestramento</a:t>
            </a:r>
            <a:r>
              <a:rPr lang="en-GB" altLang="en-US" sz="2400" dirty="0"/>
              <a:t> prima del </a:t>
            </a:r>
            <a:r>
              <a:rPr lang="en-GB" altLang="en-US" sz="2400" dirty="0" err="1"/>
              <a:t>verificarsi</a:t>
            </a:r>
            <a:r>
              <a:rPr lang="en-GB" altLang="en-US" sz="2400" dirty="0"/>
              <a:t> del </a:t>
            </a:r>
            <a:r>
              <a:rPr lang="en-GB" altLang="en-US" sz="2400" dirty="0" err="1"/>
              <a:t>fenomeno</a:t>
            </a:r>
            <a:r>
              <a:rPr lang="en-GB" altLang="en-US" sz="2400" dirty="0"/>
              <a:t> </a:t>
            </a:r>
            <a:r>
              <a:rPr lang="en-GB" altLang="en-US" sz="2400" dirty="0" err="1" smtClean="0"/>
              <a:t>dell’overtraining</a:t>
            </a:r>
            <a:r>
              <a:rPr lang="en-GB" altLang="en-US" sz="2400" dirty="0" smtClean="0"/>
              <a:t> (o </a:t>
            </a:r>
            <a:r>
              <a:rPr lang="en-GB" altLang="en-US" sz="2400" dirty="0" err="1" smtClean="0"/>
              <a:t>overfitting</a:t>
            </a:r>
            <a:r>
              <a:rPr lang="en-GB" altLang="en-US" sz="2400" dirty="0" smtClean="0"/>
              <a:t>) </a:t>
            </a:r>
            <a:r>
              <a:rPr lang="en-GB" altLang="en-US" sz="2400" dirty="0"/>
              <a:t>(e</a:t>
            </a:r>
            <a:r>
              <a:rPr lang="en-GB" altLang="en-US" sz="2400" baseline="-25000" dirty="0"/>
              <a:t>0</a:t>
            </a:r>
            <a:r>
              <a:rPr lang="en-GB" altLang="en-US" sz="2400" dirty="0"/>
              <a:t>)</a:t>
            </a:r>
          </a:p>
        </p:txBody>
      </p:sp>
      <p:sp>
        <p:nvSpPr>
          <p:cNvPr id="3" name="Rettangolo 2"/>
          <p:cNvSpPr/>
          <p:nvPr/>
        </p:nvSpPr>
        <p:spPr>
          <a:xfrm>
            <a:off x="899172" y="218047"/>
            <a:ext cx="7295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kern="0" dirty="0" smtClean="0">
                <a:solidFill>
                  <a:srgbClr val="3333CC"/>
                </a:solidFill>
                <a:latin typeface="Times New Roman"/>
                <a:ea typeface="+mj-ea"/>
                <a:cs typeface="+mj-cs"/>
              </a:rPr>
              <a:t>Problemi training/valutazione: </a:t>
            </a:r>
            <a:r>
              <a:rPr lang="it-IT" sz="3200" kern="0" dirty="0" err="1" smtClean="0">
                <a:solidFill>
                  <a:srgbClr val="3333CC"/>
                </a:solidFill>
                <a:latin typeface="Times New Roman"/>
                <a:ea typeface="+mj-ea"/>
                <a:cs typeface="+mj-cs"/>
              </a:rPr>
              <a:t>overtraining</a:t>
            </a:r>
            <a:endParaRPr 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15496" y="1161550"/>
            <a:ext cx="8062913" cy="80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it-IT" altLang="en-US" kern="0" dirty="0" smtClean="0"/>
              <a:t>Problema che nasce quando il classificatore impara solo i dati di training e non generalizza più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662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FA3C924-F59A-43D8-A10F-82850E9E159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26</a:t>
            </a:fld>
            <a:endParaRPr lang="en-GB" altLang="en-US" sz="1000" smtClean="0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96938"/>
          </a:xfrm>
        </p:spPr>
        <p:txBody>
          <a:bodyPr/>
          <a:lstStyle/>
          <a:p>
            <a:r>
              <a:rPr lang="it-IT" sz="3200" dirty="0">
                <a:solidFill>
                  <a:srgbClr val="3333CC"/>
                </a:solidFill>
              </a:rPr>
              <a:t>Problemi training/valutazione: </a:t>
            </a:r>
            <a:r>
              <a:rPr lang="it-IT" altLang="en-US" sz="3200" dirty="0" err="1" smtClean="0"/>
              <a:t>Curse</a:t>
            </a:r>
            <a:r>
              <a:rPr lang="it-IT" altLang="en-US" sz="3200" dirty="0" smtClean="0"/>
              <a:t> </a:t>
            </a:r>
            <a:r>
              <a:rPr lang="it-IT" altLang="en-US" sz="3200" dirty="0" smtClean="0"/>
              <a:t>of </a:t>
            </a:r>
            <a:r>
              <a:rPr lang="it-IT" altLang="en-US" sz="3200" dirty="0" err="1" smtClean="0"/>
              <a:t>dimensionality</a:t>
            </a:r>
            <a:endParaRPr lang="it-IT" altLang="en-US" sz="3200" dirty="0" smtClean="0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96975"/>
            <a:ext cx="8062913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t-IT" altLang="en-US" dirty="0" smtClean="0"/>
              <a:t>Le prestazioni dipendono dalle relazioni tra il numero di campioni, numero di </a:t>
            </a:r>
            <a:r>
              <a:rPr lang="it-IT" altLang="en-US" dirty="0" err="1" smtClean="0"/>
              <a:t>feature</a:t>
            </a:r>
            <a:r>
              <a:rPr lang="it-IT" altLang="en-US" dirty="0" smtClean="0"/>
              <a:t> e dalla complessità del classificatore.</a:t>
            </a:r>
          </a:p>
          <a:p>
            <a:pPr>
              <a:lnSpc>
                <a:spcPct val="90000"/>
              </a:lnSpc>
            </a:pPr>
            <a:r>
              <a:rPr lang="it-IT" altLang="en-US" dirty="0" smtClean="0"/>
              <a:t>In teoria, la probabilità di errore non aumenta se si aggiungono </a:t>
            </a:r>
            <a:r>
              <a:rPr lang="it-IT" altLang="en-US" dirty="0" err="1" smtClean="0"/>
              <a:t>feature</a:t>
            </a:r>
            <a:endParaRPr lang="it-IT" altLang="en-US" dirty="0" smtClean="0"/>
          </a:p>
          <a:p>
            <a:pPr>
              <a:lnSpc>
                <a:spcPct val="90000"/>
              </a:lnSpc>
            </a:pPr>
            <a:r>
              <a:rPr lang="it-IT" altLang="en-US" dirty="0" smtClean="0"/>
              <a:t>In pratica si riscontrano dei problemi dovuti al fatto che le ipotesi sono solo approssimazioni nei casi reali </a:t>
            </a:r>
          </a:p>
          <a:p>
            <a:pPr>
              <a:lnSpc>
                <a:spcPct val="90000"/>
              </a:lnSpc>
            </a:pPr>
            <a:r>
              <a:rPr lang="it-IT" altLang="en-US" dirty="0" smtClean="0"/>
              <a:t>Inoltre, il numero di campioni deve essere in relazione esponenziale rispetto al numero di </a:t>
            </a:r>
            <a:r>
              <a:rPr lang="it-IT" altLang="en-US" dirty="0" err="1" smtClean="0"/>
              <a:t>feature</a:t>
            </a:r>
            <a:endParaRPr lang="it-IT" altLang="en-US" dirty="0" smtClean="0"/>
          </a:p>
          <a:p>
            <a:pPr>
              <a:lnSpc>
                <a:spcPct val="90000"/>
              </a:lnSpc>
            </a:pPr>
            <a:r>
              <a:rPr lang="it-IT" altLang="en-US" dirty="0" smtClean="0"/>
              <a:t>Tutti i comuni classificatori soffrono di questo problema ed esistono regole guida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7651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8F2C9A3-B7A8-4392-82D4-A07F968FEEB7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27</a:t>
            </a:fld>
            <a:endParaRPr lang="en-GB" altLang="en-US" sz="1000" smtClean="0"/>
          </a:p>
        </p:txBody>
      </p:sp>
      <p:sp>
        <p:nvSpPr>
          <p:cNvPr id="2765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it-IT" sz="3200" dirty="0">
                <a:solidFill>
                  <a:srgbClr val="3333CC"/>
                </a:solidFill>
              </a:rPr>
              <a:t>Problemi training/valutazione: </a:t>
            </a:r>
            <a:r>
              <a:rPr lang="it-IT" altLang="en-US" sz="3200" dirty="0" err="1" smtClean="0"/>
              <a:t>Curse</a:t>
            </a:r>
            <a:r>
              <a:rPr lang="it-IT" altLang="en-US" sz="3200" dirty="0" smtClean="0"/>
              <a:t> of </a:t>
            </a:r>
            <a:r>
              <a:rPr lang="it-IT" altLang="en-US" sz="3200" dirty="0" err="1" smtClean="0"/>
              <a:t>dimensionality</a:t>
            </a:r>
            <a:r>
              <a:rPr lang="it-IT" altLang="en-US" sz="3200" dirty="0" smtClean="0"/>
              <a:t> (2)</a:t>
            </a:r>
            <a:endParaRPr lang="en-GB" altLang="en-US" sz="3200" b="1" dirty="0" smtClean="0"/>
          </a:p>
        </p:txBody>
      </p:sp>
      <p:pic>
        <p:nvPicPr>
          <p:cNvPr id="27653" name="Content Placeholder 3" descr="Figure1.21a.jpg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8688" y="5411113"/>
            <a:ext cx="1773237" cy="615950"/>
          </a:xfrm>
        </p:spPr>
      </p:pic>
      <p:pic>
        <p:nvPicPr>
          <p:cNvPr id="27654" name="Picture 4" descr="Figure1.21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188" y="3753763"/>
            <a:ext cx="2181225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5" descr="Figure1.21c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188" y="2906038"/>
            <a:ext cx="2743200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5800" y="1196975"/>
            <a:ext cx="8062913" cy="51117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it-IT" altLang="en-US" kern="0" dirty="0" smtClean="0"/>
              <a:t>Vorrei </a:t>
            </a:r>
            <a:r>
              <a:rPr lang="it-IT" altLang="en-US" kern="0" dirty="0" err="1" smtClean="0"/>
              <a:t>tessellare</a:t>
            </a:r>
            <a:r>
              <a:rPr lang="it-IT" altLang="en-US" kern="0" dirty="0" smtClean="0"/>
              <a:t> lo spazio di esistenza dei dati in modo uniforme. Di quanti dati ho bisogno, all’aumentare delle dimensioni</a:t>
            </a:r>
            <a:r>
              <a:rPr lang="en-US" altLang="en-US" kern="0" dirty="0" smtClean="0"/>
              <a:t>?</a:t>
            </a:r>
            <a:endParaRPr lang="it-IT" altLang="en-US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8675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458675F-C0CF-497F-9347-DFAFDF1E9C6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28</a:t>
            </a:fld>
            <a:endParaRPr lang="en-GB" altLang="en-US" sz="1000" smtClean="0"/>
          </a:p>
        </p:txBody>
      </p:sp>
      <p:sp>
        <p:nvSpPr>
          <p:cNvPr id="2867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it-IT" sz="3200" dirty="0">
                <a:solidFill>
                  <a:srgbClr val="3333CC"/>
                </a:solidFill>
              </a:rPr>
              <a:t>Problemi training/valutazione: </a:t>
            </a:r>
            <a:r>
              <a:rPr lang="it-IT" altLang="en-US" sz="3200" dirty="0" err="1" smtClean="0"/>
              <a:t>Curse</a:t>
            </a:r>
            <a:r>
              <a:rPr lang="it-IT" altLang="en-US" sz="3200" dirty="0" smtClean="0"/>
              <a:t> of </a:t>
            </a:r>
            <a:r>
              <a:rPr lang="it-IT" altLang="en-US" sz="3200" dirty="0" err="1" smtClean="0"/>
              <a:t>dimensionality</a:t>
            </a:r>
            <a:r>
              <a:rPr lang="it-IT" altLang="en-US" sz="3200" dirty="0" smtClean="0"/>
              <a:t> (3)</a:t>
            </a:r>
            <a:endParaRPr lang="en-GB" altLang="en-US" sz="3200" b="1" dirty="0" smtClean="0"/>
          </a:p>
        </p:txBody>
      </p:sp>
      <p:sp>
        <p:nvSpPr>
          <p:cNvPr id="28677" name="AutoShape 2" descr="data:image/jpeg;base64,/9j/4AAQSkZJRgABAQAAAQABAAD/2wCEAAkGBhQSERUUEhQWFRQVFxsXFxcVFRgWGBgXGBgdFRgYFxYXHSYeGBolGhcbIC8hIycpLS0tFR8xNTArNScrLSkBCQoKBQUFDQUFDSkYEhgpKSkpKSkpKSkpKSkpKSkpKSkpKSkpKSkpKSkpKSkpKSkpKSkpKSkpKSkpKSkpKSkpKf/AABEIAPEA0QMBIgACEQEDEQH/xAAbAAACAwEBAQAAAAAAAAAAAAAABQMEBgECB//EAEYQAAIBAwIEAwQGBwcCBQUAAAECAwAEERIhBRMiMQYyQRQjUWEzNEJzsrMkUlNxcnSBBxUWQ2JjkUSDobHT4fAlVGSCk//EABQBAQAAAAAAAAAAAAAAAAAAAAD/xAAUEQEAAAAAAAAAAAAAAAAAAAAA/9oADAMBAAIRAxEAPwD7jRRRQFFFFAUUUUBRRRQFFFc1UHar3t8kSF5GCqP/ABPoqgbsx9FGSfQUtPGXnOm0UFfWaQMIsf7eMc7sRsQo757Az2nAkVhJIebN6yP6fKNPLEvyX4ZJYkkhSurm4mjdo828YViHZQZ2wCQVjcFYgdvOC2MgopwRDwe6uUt4ZJP0lHjRmZVCzqWUMSVGElGSfKFbAGznJL3iI9zJ/A34TVbw59Tt/uI/yxQT2HEY5l1RtqGcHYgqw7q6nqRx6qwBHqBVult9wRHbmAtHKBjmxkK+Pgcgq6/6XVh8sgEV14rJBtdKNHpPHnRn/cjPVFn4guu25XIBB1RUcNwrKGUhlYAqwIIIO4II2II9akoCiiigKKKKAooooCiiigKKKKAooooCiiigKKK5mg7XGNUeIcXjhwGOXbyRru7n4Kv7/U4A9SKp+y3Fx9KTBH3Ecb4lbPYSSp5MbHEbd9tZGdQT3XHAHMUK86YeZFPTHkAjmydo9jkA9R9FPpB/chm3vGEgP+SuRAPgGVvpiM41OADsdCnADS0s0iQJGoVB2UDYZ3P9SdyfUmp6DgWu0UUFbiX0Mn8DfhNV/Df1O3+4j/LWrHEvoZP4G/Car+G/qdv9xH+WtAxIrmmu0UCeXgRVi9s/IZiSy6A0Tse7PFlcsTjLKyk43Jr1b8cwwSeNoXOwJ6onI9ElGxOBnDBWPoNjhtUVzapIpV1V1PdWAYHfO4Ox33oJFNdpJ/dk0H1Yhk/YzO+B93L1FBjbSQV+GNwbNjxqORtGSko80Ug0uPjt2cA/aUsp7gkEGgZUUZooCiiigKKKKAooooCiiigKK8lqUycbaQlbVOZ6GU5WFfTIf/OIPpHkdJBZTQMbq9SJS8jqiLuWdgqgfNmwBSxruec4iVoI/wBrIBrYenLhYZGfjJggdlOcrLacEGsSTMZpRuCwAVCe/KjGydyMnU+Nizdy000FLh/CUiyRqZ280jsXdv3sewzvpXCjJwBV6iigKKKKAooryzUEHEvoZP4G/Car+G/qdv8AcR/lrXnifE4hHKpkjDBGBUuoIOk9wTtVXgPF4Vs7fVLEMQxjeRRvoHxNA9oryGr1QFFFFAVVveHRzDEihgDkZ7qfRkYbowO4ZSCCAQQatUUCQG4tzklrqP8AcizJj17qsq49AA2T9rOFY2XEkmXVGSQDggqyspHoyMAynG+CBsQfUVZ00vv+CRyPr3SXGBLGdL7ds+jgfquGG523OQYg0Ul/vWWD60qlP20SvpH3kXU0S9yW1MoHcimkF0rgMjBlPZlOoH02IoJqKKKAooooOE0tvuNLG2hVeWXGeXGuWA9CxYhEGR3Yik03HTNM8bubaFZDEHwMzOCFKCY9EO5wAets9JGk1obDh8cK6Y1CgnJx3ZtgWY92Y4GWJJPqaBeeDyT/AFtgyd+Qg918cSM3VLjb9VSd9PYBzHGFAAAAGwAGAB8hXoUUBRRRQFFczSfj/iaK2CKcvLJnlxICzvjuQoydIyMkA4B7GgaXNwqKWdgqqMszEBQBuSSdgP31lr3+0KLy2cct4+rT7hGMS4JDF5wpXAx2XUx2wDnNZ26hmvkd7+aC3txIGSOU6onQHC5USRll1AHmMx1HUFUKAzzQr7SDGr3VxZIVSNYYLeOKQICuztHGrxA7KIyw91knBWg9HxDf3KroaaBCFJlhsWkDLsxEAkLE+q63CjGCqNnKrZODNcuxjkm4kmkO8clw1snUDpYB8hGYqwBhRBucMoypt8TkZnkR2nSCMaZBc30K+8YI6CRH1KVCsCynKtzFB1dShL4l4vPiNWnjLatEUkkWUTKFgY5TZRL1hAqskoB1KckUE78BtouiaS20OsnLWaBpZIpI1BaIJdyvIrNqyNAHZR1ZSvNrwe2MNukMtvFLJFqZxa+zOqJEGdi6NHJMNRUYBOSdWDoNZLi/iK7izGkDySMY8uyyhnGQYtAZ2mnwyDTIzsqkjQBlWavZ+MryU6JrckaUjXSjAry8ogETsebpBJ0rhxoLqykOSG4fw7yQhQSWcbtpE8dzMGlJxp9y7e0gNk4QSN9EWKDIanUPFLyM6oJ7i8hIGNVlvtkZRxo5ids6mDdJOpj0nKcH43cxzsDMOayFjiKR5oxqGUlZ4LqVQzk4RiukxNlRkU9Ny6EyiUuQ+bkQXkMWcggFoViiZZVbGosuohWB1aUAB9w7+0XGfa4ZY06ytykM3IIQ4PMDLrgYDzBgQCrdWRitXwvi0VwgkglSVP1kYMM4DYOOxwQcHcZrE3qSQapojfwMccwyLBMsgBGSzASFGEanTI+EGMMQCKpw8HZeZd8MuYpXlXOiNVjeUglizrq5byDU+U5cZJJGUIBAfTqKzHh3xkszJFOohndcoMnRLgZbkswBYgbkYyN/VWC6UPQeqKKKDmKVT8EIYvbuYXJyygaonPxeL4421IVY7ZJwBTaigUQ8d0sEuU5LsQqnVqidjsqxy4GWJ2CsqscHAOxLZTUdzCrqVcBlYEMrAFSpGCCDsQR6Gsvxa+Fjq5DGQIpke10mTSgBYlZP+nGASBISp06VAJoNbRSf+/U+Df8AIooIvDsIZLgMAQbmcEEZBBfBBB7g17bhcsH1VlKfsZmcqNv8uTqaMYwNOGUegHqeGPLP/NT/AI6dUC2x45HI3L3SUDJjkGl9u5A7OAftIWXsc4IJZCqnEOHJMulxkA5BDMrKfirqQyn5gjYmqHMuLfY5uIh6jAnQDc6h5ZvXy6W2A0uSTQOqKq8P4lHMuqNwwBwcd1b1V1PUjDsVYAjGCBVLxL4kjsouY+WJyEjXGp2ALYGdgAoLFjgKASTtQUPGfiM28RWHBnbGkMdIAYlQdRDAMSCFyrDIJI0K7Lm28Pz2tnLJJNyZZ9CSTauZNmaRYl1zSFuXFHzM6EJIAOJCesytZtEbWW41TXd3ccx4hpDRqsTzLDCGI0xxvHEGYnfBzjOKaeJ7MrbG5upATC8c4jU4iURTJMUQNvJKwUornGS4wqZwA7bWiBNPDrRUIUiO4lURopK6VK6w0z91+zoIz1ZyDT4WiPb26B5rhmgiMcCMbdEiZBp5/Lc5XTpDcxpMjyqckNodNxcb6jbxemADO47AsWGmEHvgBm7ZKkFaSx3QtubHa/VzJl5x7xbZznnGRmJMrahksSdBfrwo3BZdcLispC1wFjjmJdVs1bmq6osZHNAEwj0hepCgBzrOmTTVz+5xK3LVI0c41RxDUqKSJA11cgB5WJCsIkZdW2dSZYOWg0PyoGLzygGadjrdI+rD79IywISMYUFnYKQrKVt34dCj2Oycxoynno2ZYkR9RJILBg8jZXSrrszN6DUGai8NYEZhZZI5hIUM2Wk5Ea5L649IxOukFseR8d5HLTt4blm5Axbp7RbakYCQMrRqhCczPeRWGrb/ACNYGV2dvdXJmuGa3WTkRG3UwyBR1qs8khEunAYGLCAvpMb9Rzk15L+cWNrKLUqbdYZFd5o9BHL5TAhNTdUUjgHScFgfSgi4fwqOKJXDYic5zcIsqLIpKtFdJ2hZGMiB4tCjDKw6U1eb22iuW9kjHLm6kkjmLTQKoALC3kkGQ2lcAQ6dIyXQFQKbNw2aOU+0S6YLlyXWAFAkr6EWNpWJdlfBGteV1YGOsBbacMS3C2zKPY2AWIkkcmTUNEYcdS5OCjkghhpDElMBTWzW32cSWjDyywyO9od+7xN0R52zrUdxpkJBYVOEWXuWNxapcxmSXEiInNUCVtQeNzqIBDEaHdiCBpNXrviUseuFZGkiXGu6wp9nXI1LIRs7aCCGA6QSz4ABN604VyUVrFlMWkaYGf3BXAwY5AGMZ+1kalPw31AM1bcCS49rt4HDWwdZFgcELG0gJYRvjm28olV5M7gc1cKBnVd8G8ZmidrS8fU6MER2cyOSV1DmN6hlwytk76tQjyiVY4dGLq6upo2eCWPlREEDWGWMyESx9njJkAG+/LYq2Dk1eJcP9ou1huAYpZLaTE0ZC5eF0McltklkYCeRmU5x07tpDUG7orM+EvEjSlra4BW6hyr52EqoQvOT5HKMV7rzFO6srHQ3NwqKWZgqqMlmIUADuSTsBQS1Tv8Ai0cIHMYAnyruXc/BEGWc7jYA96oG/mn2gVoU9ZZoyGI+EcLEMG/1SAAY8rdqt8O4QkRLbvI3mkfDOwGcDVgYUZOFGBuTjJJIVeXcXHnzbReqqwM7D1DSLlYgcke7JYYBDqe3njXD44bC5WNQo5MpPrkmNssxO7Mfid6eUr8UfUrn7iX8tqDO0UUUDzwx5Z/5qf8AHTqkvhjyz/zU/wCOnVAVw12igWcS4QjnmajDIB9KhVWCjJw2oFXUd9LhgO+K+dcR8R+0aJJo1cNJyInBCRLGk5Wd5lc6ohcCPkjz9JIUksVfY/2g36pZsja8TZjbQMuU0lpFQEYLtGrIo/WcUt4f4f5HCsgoZhFHMHDdAeJhcRIHJOqFJO2+4ZjklySFnjKLBFFds4klWRJWcEASKUeNkiBOAgilkZRqAGnWzHrYubfh7SMJLnSWGdEaklI8ggnJALyEEjVgYBwoGWLKOHcG5mLyDREXDMkOkcspJpZubjtK+hNTr5e2HwSy6HjLJMOHyZt1YqRIXGnDMSbOGUYBYjGjyOIpNlVlUkLnO0+6Zn9gj6RKgYEMMgwvInUsEePpRgbaGbpbW/4jdiFESJQXYhIox0gAYGcDyoi7n5DA3IqS8uUt4SdPQgCqiKMnJCIiLsMkkKB8wKT2XhuSEiWJo1fSQINOYEUsHMUTAaoskDU6jDEKxTpCgI5uDCwgaWF2V8gsoAMc8jERqvJyArElY00FSMRjLAaTLwtLuBeuCOZ26pZYp+uRsd1SVVG3YKXUADbAwKrTcbZ7pRNbzKtsNTctRMnNdSqnVFk4WMs2kgNiVG07jEnH/EdvNbyQRzJzphyREW0Te9IjJET4cEIxYZGNge1BT4Nxwizd3t7hROJJlcRrMHEpZ4zpt2kZPdlfMqjIO+e9nhnFVlsYohbXMytbokgEfJGkxhTh7hog2RndCfjtkVor5RyZMDbQ34TUPh0fodv9xF+BaBFwjiFxcWiK9or4XlTc6aOPVLEeVLoWISDSJEbByvbIGMGu8N4dJOslveyljENLRRlkWRHB0SO+eZIrDUv2RqSQHWVDVPa8agtri5jnmii1yCZObIialkQKxXUQCA6MPjsc9xmtxXxCqyx3EMU7hcxSe5aNSjkYy02gKVfQxY4UKX3ztQNeFPyGW1cADSzQuqhQ6gjUGC4Cygtk4wGyWAGGCreJztFI/sQZjn9IXDPFGGILyIOxnUMXMSbvk5GSpq3d8ImvFxOxt0zqVIWHOBG4Yz49247Yj7dXWwOas+HGCx8gqiSQYVljQIhyNQkjQdo33OPRg65JUmg8RcFj5UbWzAOoLpLnVr5h5j8wj6RZGJY/NtQwcUutgLy6kFwFVrePlgI+5kdxJJKjDqABjg0nZlbmAjykxce4w1nIyW45hl0kxLj9HLvpM5DEIEck5BZcuuftSMJf8Es8UYkl6oslEGShZhhxcNs9zr+2TpD5YlRnADN3d6Uu3aFkuJUVJYpweWhZQySxysiFGlliCJhBgiFWAVkXOt8ORRXkUV27c9nVXXUNKxZAYKsOpljcbZOWORnOMYr8DhF4tzI6hNbJCoVlJjFuA6EY2DLO8ro2BleUwGCKWf2Zj2ZpbR8BgzthG1rqjZY5Crd8FXhO+OoyKFXQQA36iu1wGu0BSvxR9SufuJfy2ppSvxR9SufuJfy2oM7RRRQPPDHln/mp/wAdOqS+GPLP/NT/AI6dUBXGrtcbtQYsA3XGWB0mG0hQ9+ozuxbGnGy4Csf9UMRBwGBl4Has7iBhiKxcjuCHbLezrpB2EcRRhnIyU+1GdKnhpktZrm7AEkl7NPECQQBLb3DQWiMF+xy9epgM4iXYserQR8O9haOUZaMR8u4fGWOGaRZmUegeSUtpxgTE4wvSHL+8PD0cgBoWJ5alscuWRiRGTviEue4B5YJ20AaWVpwZBEyShZTIxeUuoIdic7qc9K4CqCThUUZOMmtaAXM7ynDwxExw5wVMmCk0g9Ceow5O/TKBgMdXi51WKl0Be3HeIsS8e+AIM5LAkgCL+ieiEFt7ayrcKluDcR24Ephlk06WbKxqkpBLkKJGCSZAJQ6lwmLtp45gwwuQ9o6Z1rcAIBjviQEoRnODkagCQCN6s+EpUMROoGdmL3A+2sr/AGXB6hpUKi5+zGuNgKh8W2CT8qEqC0z6SV2cQjqmw43VSnQdx9LjuRQW/DEJEAdxh5maZgRuOYdSg53GE0rg5xpxnAFQeIIVmnt7d1DIeZO6uAyOsIWMKynY+9uI3Hp7r91LX4PLaEtEWCE7vBEp3z5p7UHS5OQNcIVukZGkbRcNe5lu5Hhnt5FWGNdbwyA7vI2NKyDB9D/CAQCDQNb7wlaiJysQTCN0xs8Sdj9iNgo/4qv4f8KWxtbdihJMMZIMspBygOCpfBHyxip765veVJm3t8aGzi7k7ad/+lqDgF1e+ywaYLYjkx4Ju5AcaBjI9lODj5mgkHDYrW8gMEaRJOskTrEix6mUCaN2CgA6VSVf+9Tu/tBLG8beV1Kn44YYOM+v/wAxWX8SyXarFNI1rEkc8bNnmOIwSY9TSEpqXLjPSuAd9gTQLC5u9nlfkfrPGIQ4+UCtqcHcESlVwfI+QVD3B46ghhSOZi92nu3t4FaWYyJlWKxrltJK5DNgEMucFgKqeIba6kdZ3Js4FxHK0MgNw0DEEO74McSo+7Y1lUMhDAE6mHAuER2V00SAhZ0V1Zt8yINEqjHSmVEbaFCjZtK4Q4f8UljEL81lSMjSzMwUAN09223zj+ooK1pwGCKEwpEojYkspydRbdmdmJZmPcsSTt32pXZcTlZnsgxMsOFedsE8llBSTfZ52GQdtIKliACqNDwG9luIhAMxiECOSU6kkdR9GYkYZUSR6W5hO2ogZYErf4lwoQxpLbodduS2AcvJGxDToWYku7hQ2WPU6ISw8wCvxWAWSLPCoKQxcp4y2NSZGglz3KsSd8kh37nZknH+H+xRWVyMFopUFyzELqV9bzSnAOZA0krYHcTygZLLjQyTLevGIzqt0YSu48ruuHhRT64bTI2OxRVOdTLWe43wQ3MTcKOdCsSrkMQkCx6oMkEaikrJHjOWEZOWIcgPoCV6pb4au2ls7eRzl5IY3Y4AyzRqzHA2G5PamVAUr8UfUrn7iX8tqaUr8UfUrn7iX8tqDO0UUUDzwx5Z/wCan/HTqkvhjyz/AM1P+OnVAVFdXARGdvKiljj4KMn/AMBUtR3EIdWVhlWBUjtkHY7j5Gg+ZeA4TcWdrbBmUQg3LuhAOZCJ7YAH5zknuM2rKQVcZ1tzxxxAyEBbsssIQZxrkbQkyrnLRaQ0pwWwIpBklGxmP7PrpIysi4MUlvZW2VOQkscTKM/EF2KE9wyAepK6LxHbs95amIDmwrLMA2wdQUjMZPzEhx6K2ljnTpIWrbhsloqiDMsIABhY4kX4tG7ED58sgDc6WXGkwf3kl3cxxKdoRzp0bZkkB0wxyIex1a3HcZhU+qEtuH8XSbIXKumNUbqUdc9tSt2Bxsex9CaUWXDI7mW5lcHVzeXG6sySIkSBCEkQhgpcyHAOMuwPrQN7/g8cxDMCHXIWRGKSKD6B13xnB0nKkgZBwKztlZXHtUzxyrMIByFW4XfqCyyBZYgCmfdAl0kJ5SnIyaZXV3cWqM7/AKTEgLMV0RzhVBJ2OmKTtkkGP1wDsDX8McYhSKOOR9E8h1usivDqmlbWwjEyqWXWxVBudIUb4oLo4rcLtJaMcesEscgJ+QcocfMgH5Vm4L1GubqXTd28/MRBotp5VwsMbDnJArxyE69+rVpCYK1uzSjwiM2wk9JnlnHx0TTPLGG+YjZFI3A04BIAoFEnjqJUaK6zC7I4R3imhjk6T5eeqsp23G4XUo1ksuavDPHkHIhhgkjklWGIHqJAPLXZVQGSd9/JEp3GCVINbLiI91J/A34TVfw4P0S3+5j/ACxQY3xBdQ+zSTSi5mnhHPjaSyuo4lkhImQIjRaIk1JgsTr0swMnrWo/vuZvJZzZ9eY8Mf8AxiRs02uYQylSAdQIwQCDkYwQfSlnhWXVZ2+SSREqEk5JZBy2Oe5yVJz86BP4kju+UJ3aGEW7CX3WqVwgBWRxJIFRcRPJleVJkZxuRh3a8BRXEjs80oyQ8zaipOQdCjCx9z5QNmI7bV74jxmCM8uV11MPowNbsDsPdLliDjHbB7eu6Pw3fXElusUSaRETCZrgNkiM6FIiyJGfQBqMnL6twCDsF7jVytrPHcuypG/uJmYhVGctDIST6P0funySAlSmaa42RWgiPd2GJXU+kaZzFkfacahnAUHdaXHeABbaWUl5riNeYsj7sDGRJiJFwsRITSNABPc6iSS7m4pGkYkdlVCBg5yDq7aSPNnO2KBRw+6Wz5tuxOiMLJD3LMkrECNR3kdZcqMZ2kiBJYk1Sv55LMi+myTJGyzxKQVQJGZoUQk76CjpnYMblnOkAKPcgL39rcSIVRuZBCjAh9ZjeUSuh8vRHKoHmAY5HWQnrxrOJFSJRkxz20sh+yENwqqp/WL7jA2Cgk4yoYJv7NU0cNhizkwF4GIGAWhkaNiM74yu1aes/wCBQnsatHgrJJNICDkNzJ3fUPkc5/rWgoClfij6lc/cS/ltTSlfij6lc/cS/ltQZ2iiigeeGPLP/NT/AI6dUl8MeWf+an/HTqgK43au1w0GE8DSqZL+2nQamu7lgrjVrhMmcMCNgBKp0nusysNmq7wqbk3s+tnaP3Nssj91ZVadUkfJzqF2qq7YJKaTlipeMWKe33UWsJNKYb2FiQSGVDbthNiVHKAYZ3Ep3GdrXhu5WQ3STKBJJNJrQ9UbpGqWx5eoda4jUMDvk7jDLkGXiK3i5LTSKSYEeRWj6ZV0rqbluCCpIXGM4PY5GRS/g1tdWkCK2m5GnLmMCOUOx1yMAemUM7MfsEY7NnpreJbWSCEJGObbvLCnLyBLHmVemJ3YKy5AAViNOe5ACjQ2HGIpshG6h5kYMki/xRuA69x3A70CbjvG4prWWONxzW0RGM9EimWRYlEkZwyKS3cjBU5GRudFLbI6aGVWQjGllBXBGMaTtjBxikPiyxjma1ikVWWS4AyR1KI4pLkaG7qS0Cg47qWHzFocDlTeC6kH+mYC4T5klsTfu97gfCgWeJfDdtDZzvFCIisTnEDPbhsLtrWBkD4/1Z7n4mr9v4W0KES5ulVQFAEobsMd5FZvn39cDAwKW+JmvFgVXWCVTPbLlWeItm5iGGRg40tnSRqOzHv2pqvGp12aymJ/2pLZl/o0kyMdvig7Hv3IQX/BZlik0Xk2NDEh1hkycH7RTIGPSoeAcInNrAfbJAphj2EUOw0DYHRnt61Yv/E8RikAS5yUYfUrv1B9eVVfgHieJbWAFLnIhjG1ldkbIBsRDgj5igu/4eb/AO7u/wD+if8Ap0p4F4ZgLXMbq8iR3BGmWaaVGEkUVz1xSOY2IaYgEqT0Kd2Gqm7cfdt0s7l09GxDHn/tzzJIu/6yA7fuNKLCe79suVSGFNSQzMHnZxrYPCWGmMHJSBBjsOXnuxoNNY8LhgXTDFHGvfEaKg377KAPSktrxKK2nu1mkSIF45U1uFXTLGI9skDUZYJiQNz3+1Vs8JuX+lutI+FvEsWQe4ZpDK37ihQjJ37YoWXCI4OIgouWltmLPIzSSe6lUDDvlhnnnVuc6E7YOQvG+nn2gjMSftZ1IOO+Ug2Zu3dymNQOGwVqj4P4OiKQ2Xkt5HgV230RqehYl7RjlFFOkDOjfVgGn91xCOFdUrqi5xliAM4zgZ7nA7D4GszZXUst5crAGhjdIZWkmjxJluZCeVE269MIwZFGkqSVcMBQT+M7/ERRMl42inYgahGkUySZYZG7aCqrnc57KCRW8aslpw2dV6pJFYKzsFZptJIlaUjCsukMGOAuhQNIAxb8RwQW9jNGo060fCru8kgTUWJO7thQWdj2GSR3pT4lsRPbBbhl51+YoFVWxoiLiRxGWBJbSGYtjcqgIwooNR4VhKWNqrAqywRAqQQQRGoIIO4IPpTWuLXaApX4o+pXP3Ev5bU0pX4o+pXP3Ev5bUGdooooHnhjyz/zU/46dUl8MeWf+an/AB06oCiiigyXjmyCtbXYYIYJNDSHGEjm0qWbbdRIserqXoaTfeucHhWeW7jmR45BLHMArMpQNAkIeKVQp3aCXdcZU4YDUVp7x5oeQyznCP0bE6ix8oj09RkzuunqyBjfFYPhMTrdpE2uArGYoJisaM8WrXbo8TZAGBOgjO/SWxGdIAO+M3ckEtoty2uH2jPOwADi3mZVljXsVcK4cDSOWCdJXJ0M/DoblVYgMMBo5I2KsARsY5YyGUEHurDIY+h3Q8Z4qyNbe0ARyJcoVcajA4kDQMQ5A0sI5nbQSDlMjUoNN5uAgMXt2MEhJY6d42YnVmSI7Nk9yNLHLdQO9AovOFSpe24juXJ5VwV5yrKBgwgLsFbG/fUW277nLUXt3Hs8CTDsGgkCsT3yYp8Kq+m0rnONtzpUm8uUv8yQrKfZ8Yt36tPN82mbSMk/Z1HAzudst4fE8GQjvyZD/lzgxNn1069pADkakLKcHDGgU+IvEaMIYpI5oi1xESXhdschvajp5YYPkwBNj9vVuActofFdmSFFzBrJACGVFfUdtJjYhg2dtJGc7YzXjjUgaWxIIINySCDkH9EuOxFOZIlYFWAZWBBB3BB2IIOxFBV4jjlSfwN+E1B4dI9jt/uI/wAtap3/AIQshFIRaWwIRiP0eL4H/TUHAPCNk1rAzWlsSYYySbeIkkoCSTpoGd54jtYW0S3EEbd9LzRo2D8mYGkcfiWEX7lObLzYEAEcMp+hkk3UldLKRPnUDjo9citRZ8PjhTREiRoDnTGoRcnucLgUsc//AFFf5V/zUoOnjFw/0VoR66riVIlK/ujErhu2zIPXJBGCo4hYXDXdqJLgKTzh7iIIQAgPeUyHJP8ATA7Z3p5deI7ZDpMyFz2RDzJGx+rHHl2PyAJ2pJxric0klpyrdkxcZVrgiNW9xNjCoXkGRk4ZVIOAR3wD2z4FFG2s6pJMfSSsZH9CdOo4jBIzpQKuR2pJd8W1cQRbUK7mCZJGziNCksOkyEY5nLLyjQpJUykHRrLUzHBnl3un1D9jHlIf3Pvqm32yxCkAdA3yulvkjv8AlxpqaC2VIYogBtNIdYfAxGii2hwTpADnzFlFAeJOHrFaTu7PJNIqxa21MSZJFRURF2jUsVGlAM4BbJ3qtY2rXHFObIABaocLqB5ckwUJHsMaxEGd8HGZoh1CNWqj4vMyvAT76418xYl08qJsGKHSGGrJneNhI+cmFh0KWA0Hg6GGJGjVm55PMnEqlJNbHLNoJPQX1YKllJJIZiSxDRL2rtFFAUr8UfUrn7iX8tqaUr8UfUrn7iX8tqDO0UUUDzwx5Z/5qf8AHTrNJPDLdNx/NT/jr3Nx7WSlsvPcHBKtiFGHcSSgEAjHlUMw2yBkUDSa4VFLOQqqCzFjgAAZJJOwAHqaUnikk+1suE/byghP3xR95v4ulNwQzYK17g4FrIe5cTOpBUadESEHIKRam6sgHUxZgexFNQtAvsuBpG3MYtLN25shBfB+yoACouw2QKD3OSSTR8VeHBcorKoM0OWjycK5xvE5wcI3bVjKnDLgqK0FcIoMVdO01m4Dc+PIGWXVLBPE4bl3ARetVkXSWVda9yG3YMOD2+uCOewk5ccqK6xSDmRAMoOwVtUZGwIR9OVPTkknxxvgjxzm7tmZWKhZUVS4fGNMhiBHNZVGkqCGK6dLZQKyPgNzEJpVSVbaWV2mhdWWS3uAcNLgghJsSk58koQpuoxgGt1fzx3sDTW/eOZSbdxJqAMbjKuI21DDsEUOcaiM4NOIuN28x5LEK7bcqdDGzeuBHKBr2Gds+me9J+OcQnQ28ktuSIbhDricOrc1WtchWw64E+rGDuoXcHWGh4xZ3A5MjRksN4bheWxHfJgnAYrt3042oFvHPDluJ7XQnKL3JDGF3gYj2a4bdomU9x8fU/E5af4b0/RXN1F8ffmfPw+tiXT6+XGc75wMKOOcFEfs0kM0sca3CDClZVQSq9unKWRWAHMmUYGwVjgdIw19gul+ju1fPfn26vj+HkvDjvvnV2HbfIQ3/A5RE/6bcnobYi136Tttb1BwHgcptYCL25UGGM4C2uB0DYZtyf8Amp761vuU+bi2xobOLSUbYP8A+XUHALW99lg03FsF5MeAbSUkDQMAn2oZOPXAoL/+HmO0l3cyL+rrjh/cddtHHJ/QNj45pS/hqA3yo4eVTbM2maeadciVBnErsB6/8029gvG2e6iUfGG1Kv8A0Ms0i4//AF/qKVJwd3v2V7qZxHbgtgRxH3kh0ANEgJU8p8/DagczX1radBMURO4RQAzDtkRoNTD5genypJxDi7y3VqIbeQ6eY3v/AHCagmkEhgZBgOQGEZGZMZ3OGiXFlZjAaGIuc4BXmSuNj8XmkO36zEn1JpYOMPLfFobeVhFbhescjPPkJJImCuuPZx9nfWTsANQNjYXEv08ojQ947YsGPyac4fHfdBGexyOxz/AZl/SJLVY4o2dgZ2UCKOGAtH0sMCRiwlk2YqockkZ0k8VXHuyk8qyXEvRFawYIBOSzMrH32hA5LS6Y+jdAdj2w4P7aIlbSLKHSEiQ5hdY1xHGTkicKQCzeTKBVDdTkLvhngivL7Y4LE7QszBmZCCPaJMKuJHVyFXskZAULqYVoOI8KjmADrkqcqwZkdSdiUdCGU4+BFWgteqBIz3Fv5tVzH+soUTL/ABIAqyjuejDegRs7MrHiMcy6o3DDODjuGHdWHdWHqp3HrVgrS6/4GkjcxS0U2MCWPAbHoGBBWRdzgOGA1HGDvQMQaWeKPqVz9xL+W1Qji0kG10o0/t4lblgepkQlmhA9SSygDJYbgevENwr2NwykMpt5SCpBBHLbsR3oENFczRQTTWBhkkF0z+ySSvIOWdKAyHJW5x1lc7DHQckP9mtVaaNC8vTo0jRoxp046dOnbTjtjapmpRNwMoS9qwiYnUyaRypG9S6gZVj2Lrv8dWMUDiilNrxrrEc6GGRtl1MDG5GciKTbXsM4IVsb6dmw1zQdooooOFazXiTwiJyssLCKdTkkoHimGMcu5iO0idt/MMAgg4rTUUHzS5m2e1mL8PkkDAKPf2b4wSya1DIoyGIQovWNWW1KH1lxqSeL9ItY5kzhxCwlwQc6uTKBrjIw6shZmVkITfbR8S4bHPGY5UDo3cHI+YIIIKkHcEEEY2rJXfgSSJ+bYS8p9QLBiU1gE7SOqtzR1tvKkjZx1jq1BS8SixEDOiS27q0coUR3NqZBDIkpRQAoJwuAd9JYNsaZxzWeA0XEnjJ9TeCQkfd3hkUZ2OQoPwOCcr5fFl1ApF3AQuk6uZA4j0hQWd7q250enuMGFM9+nsaPh/8AtHt1j5cns8pj2WQXduA0e/LBN00UhdVGliVGdGrswoNK1k0sMjRcRmlUKwOgWTrnTnSStt3wR89xXOCcHl9kgb265ReShxptMKNAPdrbOB8SfSq3GFhkR2n4YSwQhWMVtOQACfMrEqMnP/PzqpwKztPZ4COFan5UZDeywLltAOrmMdt98mgY8+2baXijSL6D2q3hwfjqtViY/DBYjftkAhPw5rCS4uGZ5ZwCkUaa7q5LiNOYXCksWIeaRMfZ5TdstVnjH9oEFvqV4IllBC6HurJSHbAXWOaWVcsCTpOFycHFL+A+M5WgVLULOw1apIIbm5WSU+8fUzrbxxMS2rqkbuB8CQ0sd+sSs1raCJcAvJKgtUwNt0081yM7AoAcnDZ2Oei4mw1tJJK81w+s2dmpTDBEiCSzbyAqsSFxGwKkSAhwMVeTwrd3jar58RDywkrJ2bIZ41Ah17LjVzgM7YI1HT8F8Ow2oPKTBbGpiSzHACgZPZQBsq4UegFAg4P4NLSCa6SNAFwlnDvAhOOuVsD2iXYbsNIyQM+Y7ICu0UBRRRQFcIoJpff8XWNggDSSkZEcaktjtknyxr/qYqNjjNBfYVj+MWYmEsdgWV5AySFNJtQWBVjIG25mCfoerVp17U4Xhks+9y2mM/8ATrjTp/Vmfcyf6lGEPlwwyWbQQhFCqAoGwAAAA+AA2FAl/wAOH9Yf8f8AvXae0UBRRRQQ3VokilJFV0PdXUMp9dwdjuKVexzW59yTNH+ylfrUf7UpGT69MhPwDKMCndc00FKx4zHKdIOmQeeJsCRDtsy5O246hlTkEEggm6DVLiPCklAzkOu6yISrofirD9+4OQdwQQSKp+1zW+0oM0Q/zUA5ij/ciUDUBjzx77+QYLEHVFV7S9SVQ8bK6HOGUhgcEg4I9QRgj0II9KsUBRRRQedNLr3w1bTNqmt4ZGJBLPEjMSuNJLEZONI/4pnRQZG+/s14aInIsoMhGI6PgDUHAv7OOGvawM1lAWaKNiSgySUBJP8AWtZxL6GT+Bvwmq/hv6nb/cR/lrQVLTwPYxfR2luuwH0KHYEkdx/qO/zp1pr1RQFFFFAUUVFcXARWZiFVQWZmIAAAySzHYAD1NBLVW+4lHCuqRtIzgbElmPZVVQWZj6KASfhS88Wkn2tQAvrPKrBMf7SbGbtjOVUd8t2Njh/BUjbmHVJLgjmykM+D9lcALGuw6UCg4zuSSQrFp7j0MEJ+O07j5YOIQfnlwM7I2Ct+w4XHCCI1C5OWPdmPxZjux+ZNW9NdoCiiigKKKKAooooCvDzKCASAT2BIBP7vjXuvlfi61tbriYgjYSXTPCZJZJVxaRxOriO3U/50hGNK5PWScA0H1Ou1j/At7c3LT3ElxrtzPPHbxiKNVMSzYjk5gGptlKj5ZJyd62FArvOC5cyRO0MpwSy7o5AwObEel9hjOzYxhhgERxcbMZC3aiFjgK4YtCxO2BIQNLZONLgE56dW+HFeJYgwKkAgjBBGQQe4IPcUHrNdpI3CZIN7Vhp/YSsxj/7b4ZofQaRqQDsoOc2bHjkcjCM5jlxvHINL7d9PpIB+shYeucEUDKiuBq7QVuJfQyfwN+E1X8N/U7f7iP8ALWrHEvoZP4G/Car+G/qdv9xH+WtAxoorhNB2uZqjxDjMcRCnLSMOiJMNI3pkLkYXPd2IUepFUxYTXG87GKM/5MT4cj05k6YYHtlYyBtjU4zkJbjjmXMduvPkGzaWAjjPcc1/Q430gM3yA3rzBwZnZZLljI4IYRgkQxkbrpTbWVO4d8nO407BWdrarGoRFVFHZVAUD12A2FS0BRRRQFFFFAUUUUBRRRQFFFFAUrPha0MvO9mg52rXzOTHzNec6tenVqz65zTSiggs7JIlCRIqIM4VFCqMnJwqgAbkn+pqeiigKKKKDhFVr7hyTLpkGR3GCVIPxVlIZT8wQatUUCTVPbnfNzF2BA9+n7xnTMN+40MABs+5DCx4nHMuqNgwB0nHdWHdHU9SOPVWAI7EVaxS7iPBldhIpMcwGBIhIOBuFcZxImfstt8MHBoLPEfoZP4G/CareHPqdv8AcR/lrS+/4rJDE63SqE0MBNGGKE4P0iYJhztjdlzkZB0hoPD/ABd5bW3W1XOIYw00ikRLhFBC9jK2cjC9IIOWBGCGhvL9IlLyHSo+RJJ9FUDdmJ2CgEknABNLTNPcHoDW8f67qDK/w0ISREPiXBOD5QdxNY8DRXEsnvZ/2jDtn0jQkiJe4AG+5yWJJLPFBU4dwqOEHQOpt3dt3dv1nfux/wDIAAYAAq2BXaKAooooCiiigKKKKAooooCiiigKKKKAooooCiiigKKKKAooooCiiig8HuP61yHsP3D/AMqKKCSiiigKKKKAooooCiiigKKKKAooooCiiig//9k="/>
          <p:cNvSpPr>
            <a:spLocks noChangeAspect="1" noChangeArrowheads="1"/>
          </p:cNvSpPr>
          <p:nvPr/>
        </p:nvSpPr>
        <p:spPr bwMode="auto">
          <a:xfrm>
            <a:off x="4541838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8678" name="AutoShape 4" descr="data:image/jpeg;base64,/9j/4AAQSkZJRgABAQAAAQABAAD/2wCEAAkGBhQSERUUEhQWFRQVFxsXFxcVFRgWGBgXGBgdFRgYFxYXHSYeGBolGhcbIC8hIycpLS0tFR8xNTArNScrLSkBCQoKBQUFDQUFDSkYEhgpKSkpKSkpKSkpKSkpKSkpKSkpKSkpKSkpKSkpKSkpKSkpKSkpKSkpKSkpKSkpKSkpKf/AABEIAPEA0QMBIgACEQEDEQH/xAAbAAACAwEBAQAAAAAAAAAAAAAABQMEBgECB//EAEYQAAIBAwIEAwQGBwcCBQUAAAECAwAEERIhBRMiMQYyQRQjUWEzNEJzsrMkUlNxcnSBBxUWQ2JjkUSDobHT4fAlVGSCk//EABQBAQAAAAAAAAAAAAAAAAAAAAD/xAAUEQEAAAAAAAAAAAAAAAAAAAAA/9oADAMBAAIRAxEAPwD7jRRRQFFFFAUUUUBRRRQFFFc1UHar3t8kSF5GCqP/ABPoqgbsx9FGSfQUtPGXnOm0UFfWaQMIsf7eMc7sRsQo757Az2nAkVhJIebN6yP6fKNPLEvyX4ZJYkkhSurm4mjdo828YViHZQZ2wCQVjcFYgdvOC2MgopwRDwe6uUt4ZJP0lHjRmZVCzqWUMSVGElGSfKFbAGznJL3iI9zJ/A34TVbw59Tt/uI/yxQT2HEY5l1RtqGcHYgqw7q6nqRx6qwBHqBVult9wRHbmAtHKBjmxkK+Pgcgq6/6XVh8sgEV14rJBtdKNHpPHnRn/cjPVFn4guu25XIBB1RUcNwrKGUhlYAqwIIIO4II2II9akoCiiigKKKKAooooCiiigKKKKAooooCiiigKKK5mg7XGNUeIcXjhwGOXbyRru7n4Kv7/U4A9SKp+y3Fx9KTBH3Ecb4lbPYSSp5MbHEbd9tZGdQT3XHAHMUK86YeZFPTHkAjmydo9jkA9R9FPpB/chm3vGEgP+SuRAPgGVvpiM41OADsdCnADS0s0iQJGoVB2UDYZ3P9SdyfUmp6DgWu0UUFbiX0Mn8DfhNV/Df1O3+4j/LWrHEvoZP4G/Car+G/qdv9xH+WtAxIrmmu0UCeXgRVi9s/IZiSy6A0Tse7PFlcsTjLKyk43Jr1b8cwwSeNoXOwJ6onI9ElGxOBnDBWPoNjhtUVzapIpV1V1PdWAYHfO4Ox33oJFNdpJ/dk0H1Yhk/YzO+B93L1FBjbSQV+GNwbNjxqORtGSko80Ug0uPjt2cA/aUsp7gkEGgZUUZooCiiigKKKKAooooCiiigKK8lqUycbaQlbVOZ6GU5WFfTIf/OIPpHkdJBZTQMbq9SJS8jqiLuWdgqgfNmwBSxruec4iVoI/wBrIBrYenLhYZGfjJggdlOcrLacEGsSTMZpRuCwAVCe/KjGydyMnU+Nizdy000FLh/CUiyRqZ280jsXdv3sewzvpXCjJwBV6iigKKKKAooryzUEHEvoZP4G/Car+G/qdv8AcR/lrXnifE4hHKpkjDBGBUuoIOk9wTtVXgPF4Vs7fVLEMQxjeRRvoHxNA9oryGr1QFFFFAVVveHRzDEihgDkZ7qfRkYbowO4ZSCCAQQatUUCQG4tzklrqP8AcizJj17qsq49AA2T9rOFY2XEkmXVGSQDggqyspHoyMAynG+CBsQfUVZ00vv+CRyPr3SXGBLGdL7ds+jgfquGG523OQYg0Ul/vWWD60qlP20SvpH3kXU0S9yW1MoHcimkF0rgMjBlPZlOoH02IoJqKKKAooooOE0tvuNLG2hVeWXGeXGuWA9CxYhEGR3Yik03HTNM8bubaFZDEHwMzOCFKCY9EO5wAets9JGk1obDh8cK6Y1CgnJx3ZtgWY92Y4GWJJPqaBeeDyT/AFtgyd+Qg918cSM3VLjb9VSd9PYBzHGFAAAAGwAGAB8hXoUUBRRRQFFczSfj/iaK2CKcvLJnlxICzvjuQoydIyMkA4B7GgaXNwqKWdgqqMszEBQBuSSdgP31lr3+0KLy2cct4+rT7hGMS4JDF5wpXAx2XUx2wDnNZ26hmvkd7+aC3txIGSOU6onQHC5USRll1AHmMx1HUFUKAzzQr7SDGr3VxZIVSNYYLeOKQICuztHGrxA7KIyw91knBWg9HxDf3KroaaBCFJlhsWkDLsxEAkLE+q63CjGCqNnKrZODNcuxjkm4kmkO8clw1snUDpYB8hGYqwBhRBucMoypt8TkZnkR2nSCMaZBc30K+8YI6CRH1KVCsCynKtzFB1dShL4l4vPiNWnjLatEUkkWUTKFgY5TZRL1hAqskoB1KckUE78BtouiaS20OsnLWaBpZIpI1BaIJdyvIrNqyNAHZR1ZSvNrwe2MNukMtvFLJFqZxa+zOqJEGdi6NHJMNRUYBOSdWDoNZLi/iK7izGkDySMY8uyyhnGQYtAZ2mnwyDTIzsqkjQBlWavZ+MryU6JrckaUjXSjAry8ogETsebpBJ0rhxoLqykOSG4fw7yQhQSWcbtpE8dzMGlJxp9y7e0gNk4QSN9EWKDIanUPFLyM6oJ7i8hIGNVlvtkZRxo5ids6mDdJOpj0nKcH43cxzsDMOayFjiKR5oxqGUlZ4LqVQzk4RiukxNlRkU9Ny6EyiUuQ+bkQXkMWcggFoViiZZVbGosuohWB1aUAB9w7+0XGfa4ZY06ytykM3IIQ4PMDLrgYDzBgQCrdWRitXwvi0VwgkglSVP1kYMM4DYOOxwQcHcZrE3qSQapojfwMccwyLBMsgBGSzASFGEanTI+EGMMQCKpw8HZeZd8MuYpXlXOiNVjeUglizrq5byDU+U5cZJJGUIBAfTqKzHh3xkszJFOohndcoMnRLgZbkswBYgbkYyN/VWC6UPQeqKKKDmKVT8EIYvbuYXJyygaonPxeL4421IVY7ZJwBTaigUQ8d0sEuU5LsQqnVqidjsqxy4GWJ2CsqscHAOxLZTUdzCrqVcBlYEMrAFSpGCCDsQR6Gsvxa+Fjq5DGQIpke10mTSgBYlZP+nGASBISp06VAJoNbRSf+/U+Df8AIooIvDsIZLgMAQbmcEEZBBfBBB7g17bhcsH1VlKfsZmcqNv8uTqaMYwNOGUegHqeGPLP/NT/AI6dUC2x45HI3L3SUDJjkGl9u5A7OAftIWXsc4IJZCqnEOHJMulxkA5BDMrKfirqQyn5gjYmqHMuLfY5uIh6jAnQDc6h5ZvXy6W2A0uSTQOqKq8P4lHMuqNwwBwcd1b1V1PUjDsVYAjGCBVLxL4kjsouY+WJyEjXGp2ALYGdgAoLFjgKASTtQUPGfiM28RWHBnbGkMdIAYlQdRDAMSCFyrDIJI0K7Lm28Pz2tnLJJNyZZ9CSTauZNmaRYl1zSFuXFHzM6EJIAOJCesytZtEbWW41TXd3ccx4hpDRqsTzLDCGI0xxvHEGYnfBzjOKaeJ7MrbG5upATC8c4jU4iURTJMUQNvJKwUornGS4wqZwA7bWiBNPDrRUIUiO4lURopK6VK6w0z91+zoIz1ZyDT4WiPb26B5rhmgiMcCMbdEiZBp5/Lc5XTpDcxpMjyqckNodNxcb6jbxemADO47AsWGmEHvgBm7ZKkFaSx3QtubHa/VzJl5x7xbZznnGRmJMrahksSdBfrwo3BZdcLispC1wFjjmJdVs1bmq6osZHNAEwj0hepCgBzrOmTTVz+5xK3LVI0c41RxDUqKSJA11cgB5WJCsIkZdW2dSZYOWg0PyoGLzygGadjrdI+rD79IywISMYUFnYKQrKVt34dCj2Oycxoynno2ZYkR9RJILBg8jZXSrrszN6DUGai8NYEZhZZI5hIUM2Wk5Ea5L649IxOukFseR8d5HLTt4blm5Axbp7RbakYCQMrRqhCczPeRWGrb/ACNYGV2dvdXJmuGa3WTkRG3UwyBR1qs8khEunAYGLCAvpMb9Rzk15L+cWNrKLUqbdYZFd5o9BHL5TAhNTdUUjgHScFgfSgi4fwqOKJXDYic5zcIsqLIpKtFdJ2hZGMiB4tCjDKw6U1eb22iuW9kjHLm6kkjmLTQKoALC3kkGQ2lcAQ6dIyXQFQKbNw2aOU+0S6YLlyXWAFAkr6EWNpWJdlfBGteV1YGOsBbacMS3C2zKPY2AWIkkcmTUNEYcdS5OCjkghhpDElMBTWzW32cSWjDyywyO9od+7xN0R52zrUdxpkJBYVOEWXuWNxapcxmSXEiInNUCVtQeNzqIBDEaHdiCBpNXrviUseuFZGkiXGu6wp9nXI1LIRs7aCCGA6QSz4ABN604VyUVrFlMWkaYGf3BXAwY5AGMZ+1kalPw31AM1bcCS49rt4HDWwdZFgcELG0gJYRvjm28olV5M7gc1cKBnVd8G8ZmidrS8fU6MER2cyOSV1DmN6hlwytk76tQjyiVY4dGLq6upo2eCWPlREEDWGWMyESx9njJkAG+/LYq2Dk1eJcP9ou1huAYpZLaTE0ZC5eF0McltklkYCeRmU5x07tpDUG7orM+EvEjSlra4BW6hyr52EqoQvOT5HKMV7rzFO6srHQ3NwqKWZgqqMlmIUADuSTsBQS1Tv8Ai0cIHMYAnyruXc/BEGWc7jYA96oG/mn2gVoU9ZZoyGI+EcLEMG/1SAAY8rdqt8O4QkRLbvI3mkfDOwGcDVgYUZOFGBuTjJJIVeXcXHnzbReqqwM7D1DSLlYgcke7JYYBDqe3njXD44bC5WNQo5MpPrkmNssxO7Mfid6eUr8UfUrn7iX8tqDO0UUUDzwx5Z/5qf8AHTqkvhjyz/zU/wCOnVAVw12igWcS4QjnmajDIB9KhVWCjJw2oFXUd9LhgO+K+dcR8R+0aJJo1cNJyInBCRLGk5Wd5lc6ohcCPkjz9JIUksVfY/2g36pZsja8TZjbQMuU0lpFQEYLtGrIo/WcUt4f4f5HCsgoZhFHMHDdAeJhcRIHJOqFJO2+4ZjklySFnjKLBFFds4klWRJWcEASKUeNkiBOAgilkZRqAGnWzHrYubfh7SMJLnSWGdEaklI8ggnJALyEEjVgYBwoGWLKOHcG5mLyDREXDMkOkcspJpZubjtK+hNTr5e2HwSy6HjLJMOHyZt1YqRIXGnDMSbOGUYBYjGjyOIpNlVlUkLnO0+6Zn9gj6RKgYEMMgwvInUsEePpRgbaGbpbW/4jdiFESJQXYhIox0gAYGcDyoi7n5DA3IqS8uUt4SdPQgCqiKMnJCIiLsMkkKB8wKT2XhuSEiWJo1fSQINOYEUsHMUTAaoskDU6jDEKxTpCgI5uDCwgaWF2V8gsoAMc8jERqvJyArElY00FSMRjLAaTLwtLuBeuCOZ26pZYp+uRsd1SVVG3YKXUADbAwKrTcbZ7pRNbzKtsNTctRMnNdSqnVFk4WMs2kgNiVG07jEnH/EdvNbyQRzJzphyREW0Te9IjJET4cEIxYZGNge1BT4Nxwizd3t7hROJJlcRrMHEpZ4zpt2kZPdlfMqjIO+e9nhnFVlsYohbXMytbokgEfJGkxhTh7hog2RndCfjtkVor5RyZMDbQ34TUPh0fodv9xF+BaBFwjiFxcWiK9or4XlTc6aOPVLEeVLoWISDSJEbByvbIGMGu8N4dJOslveyljENLRRlkWRHB0SO+eZIrDUv2RqSQHWVDVPa8agtri5jnmii1yCZObIialkQKxXUQCA6MPjsc9xmtxXxCqyx3EMU7hcxSe5aNSjkYy02gKVfQxY4UKX3ztQNeFPyGW1cADSzQuqhQ6gjUGC4Cygtk4wGyWAGGCreJztFI/sQZjn9IXDPFGGILyIOxnUMXMSbvk5GSpq3d8ImvFxOxt0zqVIWHOBG4Yz49247Yj7dXWwOas+HGCx8gqiSQYVljQIhyNQkjQdo33OPRg65JUmg8RcFj5UbWzAOoLpLnVr5h5j8wj6RZGJY/NtQwcUutgLy6kFwFVrePlgI+5kdxJJKjDqABjg0nZlbmAjykxce4w1nIyW45hl0kxLj9HLvpM5DEIEck5BZcuuftSMJf8Es8UYkl6oslEGShZhhxcNs9zr+2TpD5YlRnADN3d6Uu3aFkuJUVJYpweWhZQySxysiFGlliCJhBgiFWAVkXOt8ORRXkUV27c9nVXXUNKxZAYKsOpljcbZOWORnOMYr8DhF4tzI6hNbJCoVlJjFuA6EY2DLO8ro2BleUwGCKWf2Zj2ZpbR8BgzthG1rqjZY5Crd8FXhO+OoyKFXQQA36iu1wGu0BSvxR9SufuJfy2ppSvxR9SufuJfy2oM7RRRQPPDHln/mp/wAdOqS+GPLP/NT/AI6dUBXGrtcbtQYsA3XGWB0mG0hQ9+ozuxbGnGy4Csf9UMRBwGBl4Has7iBhiKxcjuCHbLezrpB2EcRRhnIyU+1GdKnhpktZrm7AEkl7NPECQQBLb3DQWiMF+xy9epgM4iXYserQR8O9haOUZaMR8u4fGWOGaRZmUegeSUtpxgTE4wvSHL+8PD0cgBoWJ5alscuWRiRGTviEue4B5YJ20AaWVpwZBEyShZTIxeUuoIdic7qc9K4CqCThUUZOMmtaAXM7ynDwxExw5wVMmCk0g9Ceow5O/TKBgMdXi51WKl0Be3HeIsS8e+AIM5LAkgCL+ieiEFt7ayrcKluDcR24Ephlk06WbKxqkpBLkKJGCSZAJQ6lwmLtp45gwwuQ9o6Z1rcAIBjviQEoRnODkagCQCN6s+EpUMROoGdmL3A+2sr/AGXB6hpUKi5+zGuNgKh8W2CT8qEqC0z6SV2cQjqmw43VSnQdx9LjuRQW/DEJEAdxh5maZgRuOYdSg53GE0rg5xpxnAFQeIIVmnt7d1DIeZO6uAyOsIWMKynY+9uI3Hp7r91LX4PLaEtEWCE7vBEp3z5p7UHS5OQNcIVukZGkbRcNe5lu5Hhnt5FWGNdbwyA7vI2NKyDB9D/CAQCDQNb7wlaiJysQTCN0xs8Sdj9iNgo/4qv4f8KWxtbdihJMMZIMspBygOCpfBHyxip765veVJm3t8aGzi7k7ad/+lqDgF1e+ywaYLYjkx4Ju5AcaBjI9lODj5mgkHDYrW8gMEaRJOskTrEix6mUCaN2CgA6VSVf+9Tu/tBLG8beV1Kn44YYOM+v/wAxWX8SyXarFNI1rEkc8bNnmOIwSY9TSEpqXLjPSuAd9gTQLC5u9nlfkfrPGIQ4+UCtqcHcESlVwfI+QVD3B46ghhSOZi92nu3t4FaWYyJlWKxrltJK5DNgEMucFgKqeIba6kdZ3Js4FxHK0MgNw0DEEO74McSo+7Y1lUMhDAE6mHAuER2V00SAhZ0V1Zt8yINEqjHSmVEbaFCjZtK4Q4f8UljEL81lSMjSzMwUAN09223zj+ooK1pwGCKEwpEojYkspydRbdmdmJZmPcsSTt32pXZcTlZnsgxMsOFedsE8llBSTfZ52GQdtIKliACqNDwG9luIhAMxiECOSU6kkdR9GYkYZUSR6W5hO2ogZYErf4lwoQxpLbodduS2AcvJGxDToWYku7hQ2WPU6ISw8wCvxWAWSLPCoKQxcp4y2NSZGglz3KsSd8kh37nZknH+H+xRWVyMFopUFyzELqV9bzSnAOZA0krYHcTygZLLjQyTLevGIzqt0YSu48ruuHhRT64bTI2OxRVOdTLWe43wQ3MTcKOdCsSrkMQkCx6oMkEaikrJHjOWEZOWIcgPoCV6pb4au2ls7eRzl5IY3Y4AyzRqzHA2G5PamVAUr8UfUrn7iX8tqaUr8UfUrn7iX8tqDO0UUUDzwx5Z/wCan/HTqkvhjyz/AM1P+OnVAVFdXARGdvKiljj4KMn/AMBUtR3EIdWVhlWBUjtkHY7j5Gg+ZeA4TcWdrbBmUQg3LuhAOZCJ7YAH5zknuM2rKQVcZ1tzxxxAyEBbsssIQZxrkbQkyrnLRaQ0pwWwIpBklGxmP7PrpIysi4MUlvZW2VOQkscTKM/EF2KE9wyAepK6LxHbs95amIDmwrLMA2wdQUjMZPzEhx6K2ljnTpIWrbhsloqiDMsIABhY4kX4tG7ED58sgDc6WXGkwf3kl3cxxKdoRzp0bZkkB0wxyIex1a3HcZhU+qEtuH8XSbIXKumNUbqUdc9tSt2Bxsex9CaUWXDI7mW5lcHVzeXG6sySIkSBCEkQhgpcyHAOMuwPrQN7/g8cxDMCHXIWRGKSKD6B13xnB0nKkgZBwKztlZXHtUzxyrMIByFW4XfqCyyBZYgCmfdAl0kJ5SnIyaZXV3cWqM7/AKTEgLMV0RzhVBJ2OmKTtkkGP1wDsDX8McYhSKOOR9E8h1usivDqmlbWwjEyqWXWxVBudIUb4oLo4rcLtJaMcesEscgJ+QcocfMgH5Vm4L1GubqXTd28/MRBotp5VwsMbDnJArxyE69+rVpCYK1uzSjwiM2wk9JnlnHx0TTPLGG+YjZFI3A04BIAoFEnjqJUaK6zC7I4R3imhjk6T5eeqsp23G4XUo1ksuavDPHkHIhhgkjklWGIHqJAPLXZVQGSd9/JEp3GCVINbLiI91J/A34TVfw4P0S3+5j/ACxQY3xBdQ+zSTSi5mnhHPjaSyuo4lkhImQIjRaIk1JgsTr0swMnrWo/vuZvJZzZ9eY8Mf8AxiRs02uYQylSAdQIwQCDkYwQfSlnhWXVZ2+SSREqEk5JZBy2Oe5yVJz86BP4kju+UJ3aGEW7CX3WqVwgBWRxJIFRcRPJleVJkZxuRh3a8BRXEjs80oyQ8zaipOQdCjCx9z5QNmI7bV74jxmCM8uV11MPowNbsDsPdLliDjHbB7eu6Pw3fXElusUSaRETCZrgNkiM6FIiyJGfQBqMnL6twCDsF7jVytrPHcuypG/uJmYhVGctDIST6P0funySAlSmaa42RWgiPd2GJXU+kaZzFkfacahnAUHdaXHeABbaWUl5riNeYsj7sDGRJiJFwsRITSNABPc6iSS7m4pGkYkdlVCBg5yDq7aSPNnO2KBRw+6Wz5tuxOiMLJD3LMkrECNR3kdZcqMZ2kiBJYk1Sv55LMi+myTJGyzxKQVQJGZoUQk76CjpnYMblnOkAKPcgL39rcSIVRuZBCjAh9ZjeUSuh8vRHKoHmAY5HWQnrxrOJFSJRkxz20sh+yENwqqp/WL7jA2Cgk4yoYJv7NU0cNhizkwF4GIGAWhkaNiM74yu1aes/wCBQnsatHgrJJNICDkNzJ3fUPkc5/rWgoClfij6lc/cS/ltTSlfij6lc/cS/ltQZ2iiigeeGPLP/NT/AI6dUl8MeWf+an/HTqgK43au1w0GE8DSqZL+2nQamu7lgrjVrhMmcMCNgBKp0nusysNmq7wqbk3s+tnaP3Nssj91ZVadUkfJzqF2qq7YJKaTlipeMWKe33UWsJNKYb2FiQSGVDbthNiVHKAYZ3Ep3GdrXhu5WQ3STKBJJNJrQ9UbpGqWx5eoda4jUMDvk7jDLkGXiK3i5LTSKSYEeRWj6ZV0rqbluCCpIXGM4PY5GRS/g1tdWkCK2m5GnLmMCOUOx1yMAemUM7MfsEY7NnpreJbWSCEJGObbvLCnLyBLHmVemJ3YKy5AAViNOe5ACjQ2HGIpshG6h5kYMki/xRuA69x3A70CbjvG4prWWONxzW0RGM9EimWRYlEkZwyKS3cjBU5GRudFLbI6aGVWQjGllBXBGMaTtjBxikPiyxjma1ikVWWS4AyR1KI4pLkaG7qS0Cg47qWHzFocDlTeC6kH+mYC4T5klsTfu97gfCgWeJfDdtDZzvFCIisTnEDPbhsLtrWBkD4/1Z7n4mr9v4W0KES5ulVQFAEobsMd5FZvn39cDAwKW+JmvFgVXWCVTPbLlWeItm5iGGRg40tnSRqOzHv2pqvGp12aymJ/2pLZl/o0kyMdvig7Hv3IQX/BZlik0Xk2NDEh1hkycH7RTIGPSoeAcInNrAfbJAphj2EUOw0DYHRnt61Yv/E8RikAS5yUYfUrv1B9eVVfgHieJbWAFLnIhjG1ldkbIBsRDgj5igu/4eb/AO7u/wD+if8Ap0p4F4ZgLXMbq8iR3BGmWaaVGEkUVz1xSOY2IaYgEqT0Kd2Gqm7cfdt0s7l09GxDHn/tzzJIu/6yA7fuNKLCe79suVSGFNSQzMHnZxrYPCWGmMHJSBBjsOXnuxoNNY8LhgXTDFHGvfEaKg377KAPSktrxKK2nu1mkSIF45U1uFXTLGI9skDUZYJiQNz3+1Vs8JuX+lutI+FvEsWQe4ZpDK37ihQjJ37YoWXCI4OIgouWltmLPIzSSe6lUDDvlhnnnVuc6E7YOQvG+nn2gjMSftZ1IOO+Ug2Zu3dymNQOGwVqj4P4OiKQ2Xkt5HgV230RqehYl7RjlFFOkDOjfVgGn91xCOFdUrqi5xliAM4zgZ7nA7D4GszZXUst5crAGhjdIZWkmjxJluZCeVE269MIwZFGkqSVcMBQT+M7/ERRMl42inYgahGkUySZYZG7aCqrnc57KCRW8aslpw2dV6pJFYKzsFZptJIlaUjCsukMGOAuhQNIAxb8RwQW9jNGo060fCru8kgTUWJO7thQWdj2GSR3pT4lsRPbBbhl51+YoFVWxoiLiRxGWBJbSGYtjcqgIwooNR4VhKWNqrAqywRAqQQQRGoIIO4IPpTWuLXaApX4o+pXP3Ev5bU0pX4o+pXP3Ev5bUGdooooHnhjyz/zU/46dUl8MeWf+an/AB06oCiiigyXjmyCtbXYYIYJNDSHGEjm0qWbbdRIserqXoaTfeucHhWeW7jmR45BLHMArMpQNAkIeKVQp3aCXdcZU4YDUVp7x5oeQyznCP0bE6ix8oj09RkzuunqyBjfFYPhMTrdpE2uArGYoJisaM8WrXbo8TZAGBOgjO/SWxGdIAO+M3ckEtoty2uH2jPOwADi3mZVljXsVcK4cDSOWCdJXJ0M/DoblVYgMMBo5I2KsARsY5YyGUEHurDIY+h3Q8Z4qyNbe0ARyJcoVcajA4kDQMQ5A0sI5nbQSDlMjUoNN5uAgMXt2MEhJY6d42YnVmSI7Nk9yNLHLdQO9AovOFSpe24juXJ5VwV5yrKBgwgLsFbG/fUW277nLUXt3Hs8CTDsGgkCsT3yYp8Kq+m0rnONtzpUm8uUv8yQrKfZ8Yt36tPN82mbSMk/Z1HAzudst4fE8GQjvyZD/lzgxNn1069pADkakLKcHDGgU+IvEaMIYpI5oi1xESXhdschvajp5YYPkwBNj9vVuActofFdmSFFzBrJACGVFfUdtJjYhg2dtJGc7YzXjjUgaWxIIINySCDkH9EuOxFOZIlYFWAZWBBB3BB2IIOxFBV4jjlSfwN+E1B4dI9jt/uI/wAtap3/AIQshFIRaWwIRiP0eL4H/TUHAPCNk1rAzWlsSYYySbeIkkoCSTpoGd54jtYW0S3EEbd9LzRo2D8mYGkcfiWEX7lObLzYEAEcMp+hkk3UldLKRPnUDjo9citRZ8PjhTREiRoDnTGoRcnucLgUsc//AFFf5V/zUoOnjFw/0VoR66riVIlK/ujErhu2zIPXJBGCo4hYXDXdqJLgKTzh7iIIQAgPeUyHJP8ATA7Z3p5deI7ZDpMyFz2RDzJGx+rHHl2PyAJ2pJxric0klpyrdkxcZVrgiNW9xNjCoXkGRk4ZVIOAR3wD2z4FFG2s6pJMfSSsZH9CdOo4jBIzpQKuR2pJd8W1cQRbUK7mCZJGziNCksOkyEY5nLLyjQpJUykHRrLUzHBnl3un1D9jHlIf3Pvqm32yxCkAdA3yulvkjv8AlxpqaC2VIYogBtNIdYfAxGii2hwTpADnzFlFAeJOHrFaTu7PJNIqxa21MSZJFRURF2jUsVGlAM4BbJ3qtY2rXHFObIABaocLqB5ckwUJHsMaxEGd8HGZoh1CNWqj4vMyvAT76418xYl08qJsGKHSGGrJneNhI+cmFh0KWA0Hg6GGJGjVm55PMnEqlJNbHLNoJPQX1YKllJJIZiSxDRL2rtFFAUr8UfUrn7iX8tqaUr8UfUrn7iX8tqDO0UUUDzwx5Z/5qf8AHTrNJPDLdNx/NT/jr3Nx7WSlsvPcHBKtiFGHcSSgEAjHlUMw2yBkUDSa4VFLOQqqCzFjgAAZJJOwAHqaUnikk+1suE/byghP3xR95v4ulNwQzYK17g4FrIe5cTOpBUadESEHIKRam6sgHUxZgexFNQtAvsuBpG3MYtLN25shBfB+yoACouw2QKD3OSSTR8VeHBcorKoM0OWjycK5xvE5wcI3bVjKnDLgqK0FcIoMVdO01m4Dc+PIGWXVLBPE4bl3ARetVkXSWVda9yG3YMOD2+uCOewk5ccqK6xSDmRAMoOwVtUZGwIR9OVPTkknxxvgjxzm7tmZWKhZUVS4fGNMhiBHNZVGkqCGK6dLZQKyPgNzEJpVSVbaWV2mhdWWS3uAcNLgghJsSk58koQpuoxgGt1fzx3sDTW/eOZSbdxJqAMbjKuI21DDsEUOcaiM4NOIuN28x5LEK7bcqdDGzeuBHKBr2Gds+me9J+OcQnQ28ktuSIbhDricOrc1WtchWw64E+rGDuoXcHWGh4xZ3A5MjRksN4bheWxHfJgnAYrt3042oFvHPDluJ7XQnKL3JDGF3gYj2a4bdomU9x8fU/E5af4b0/RXN1F8ffmfPw+tiXT6+XGc75wMKOOcFEfs0kM0sca3CDClZVQSq9unKWRWAHMmUYGwVjgdIw19gul+ju1fPfn26vj+HkvDjvvnV2HbfIQ3/A5RE/6bcnobYi136Tttb1BwHgcptYCL25UGGM4C2uB0DYZtyf8Amp761vuU+bi2xobOLSUbYP8A+XUHALW99lg03FsF5MeAbSUkDQMAn2oZOPXAoL/+HmO0l3cyL+rrjh/cddtHHJ/QNj45pS/hqA3yo4eVTbM2maeadciVBnErsB6/8029gvG2e6iUfGG1Kv8A0Ms0i4//AF/qKVJwd3v2V7qZxHbgtgRxH3kh0ANEgJU8p8/DagczX1radBMURO4RQAzDtkRoNTD5genypJxDi7y3VqIbeQ6eY3v/AHCagmkEhgZBgOQGEZGZMZ3OGiXFlZjAaGIuc4BXmSuNj8XmkO36zEn1JpYOMPLfFobeVhFbhescjPPkJJImCuuPZx9nfWTsANQNjYXEv08ojQ947YsGPyac4fHfdBGexyOxz/AZl/SJLVY4o2dgZ2UCKOGAtH0sMCRiwlk2YqockkZ0k8VXHuyk8qyXEvRFawYIBOSzMrH32hA5LS6Y+jdAdj2w4P7aIlbSLKHSEiQ5hdY1xHGTkicKQCzeTKBVDdTkLvhngivL7Y4LE7QszBmZCCPaJMKuJHVyFXskZAULqYVoOI8KjmADrkqcqwZkdSdiUdCGU4+BFWgteqBIz3Fv5tVzH+soUTL/ABIAqyjuejDegRs7MrHiMcy6o3DDODjuGHdWHdWHqp3HrVgrS6/4GkjcxS0U2MCWPAbHoGBBWRdzgOGA1HGDvQMQaWeKPqVz9xL+W1Qji0kG10o0/t4lblgepkQlmhA9SSygDJYbgevENwr2NwykMpt5SCpBBHLbsR3oENFczRQTTWBhkkF0z+ySSvIOWdKAyHJW5x1lc7DHQckP9mtVaaNC8vTo0jRoxp046dOnbTjtjapmpRNwMoS9qwiYnUyaRypG9S6gZVj2Lrv8dWMUDiilNrxrrEc6GGRtl1MDG5GciKTbXsM4IVsb6dmw1zQdooooOFazXiTwiJyssLCKdTkkoHimGMcu5iO0idt/MMAgg4rTUUHzS5m2e1mL8PkkDAKPf2b4wSya1DIoyGIQovWNWW1KH1lxqSeL9ItY5kzhxCwlwQc6uTKBrjIw6shZmVkITfbR8S4bHPGY5UDo3cHI+YIIIKkHcEEEY2rJXfgSSJ+bYS8p9QLBiU1gE7SOqtzR1tvKkjZx1jq1BS8SixEDOiS27q0coUR3NqZBDIkpRQAoJwuAd9JYNsaZxzWeA0XEnjJ9TeCQkfd3hkUZ2OQoPwOCcr5fFl1ApF3AQuk6uZA4j0hQWd7q250enuMGFM9+nsaPh/8AtHt1j5cns8pj2WQXduA0e/LBN00UhdVGliVGdGrswoNK1k0sMjRcRmlUKwOgWTrnTnSStt3wR89xXOCcHl9kgb265ReShxptMKNAPdrbOB8SfSq3GFhkR2n4YSwQhWMVtOQACfMrEqMnP/PzqpwKztPZ4COFan5UZDeywLltAOrmMdt98mgY8+2baXijSL6D2q3hwfjqtViY/DBYjftkAhPw5rCS4uGZ5ZwCkUaa7q5LiNOYXCksWIeaRMfZ5TdstVnjH9oEFvqV4IllBC6HurJSHbAXWOaWVcsCTpOFycHFL+A+M5WgVLULOw1apIIbm5WSU+8fUzrbxxMS2rqkbuB8CQ0sd+sSs1raCJcAvJKgtUwNt0081yM7AoAcnDZ2Oei4mw1tJJK81w+s2dmpTDBEiCSzbyAqsSFxGwKkSAhwMVeTwrd3jar58RDywkrJ2bIZ41Ah17LjVzgM7YI1HT8F8Ow2oPKTBbGpiSzHACgZPZQBsq4UegFAg4P4NLSCa6SNAFwlnDvAhOOuVsD2iXYbsNIyQM+Y7ICu0UBRRRQFcIoJpff8XWNggDSSkZEcaktjtknyxr/qYqNjjNBfYVj+MWYmEsdgWV5AySFNJtQWBVjIG25mCfoerVp17U4Xhks+9y2mM/8ATrjTp/Vmfcyf6lGEPlwwyWbQQhFCqAoGwAAAA+AA2FAl/wAOH9Yf8f8AvXae0UBRRRQQ3VokilJFV0PdXUMp9dwdjuKVexzW59yTNH+ylfrUf7UpGT69MhPwDKMCndc00FKx4zHKdIOmQeeJsCRDtsy5O246hlTkEEggm6DVLiPCklAzkOu6yISrofirD9+4OQdwQQSKp+1zW+0oM0Q/zUA5ij/ciUDUBjzx77+QYLEHVFV7S9SVQ8bK6HOGUhgcEg4I9QRgj0II9KsUBRRRQedNLr3w1bTNqmt4ZGJBLPEjMSuNJLEZONI/4pnRQZG+/s14aInIsoMhGI6PgDUHAv7OOGvawM1lAWaKNiSgySUBJP8AWtZxL6GT+Bvwmq/hv6nb/cR/lrQVLTwPYxfR2luuwH0KHYEkdx/qO/zp1pr1RQFFFFAUUVFcXARWZiFVQWZmIAAAySzHYAD1NBLVW+4lHCuqRtIzgbElmPZVVQWZj6KASfhS88Wkn2tQAvrPKrBMf7SbGbtjOVUd8t2Njh/BUjbmHVJLgjmykM+D9lcALGuw6UCg4zuSSQrFp7j0MEJ+O07j5YOIQfnlwM7I2Ct+w4XHCCI1C5OWPdmPxZjux+ZNW9NdoCiiigKKKKAooooCvDzKCASAT2BIBP7vjXuvlfi61tbriYgjYSXTPCZJZJVxaRxOriO3U/50hGNK5PWScA0H1Ou1j/At7c3LT3ElxrtzPPHbxiKNVMSzYjk5gGptlKj5ZJyd62FArvOC5cyRO0MpwSy7o5AwObEel9hjOzYxhhgERxcbMZC3aiFjgK4YtCxO2BIQNLZONLgE56dW+HFeJYgwKkAgjBBGQQe4IPcUHrNdpI3CZIN7Vhp/YSsxj/7b4ZofQaRqQDsoOc2bHjkcjCM5jlxvHINL7d9PpIB+shYeucEUDKiuBq7QVuJfQyfwN+E1X8N/U7f7iP8ALWrHEvoZP4G/Car+G/qdv9xH+WtAxoorhNB2uZqjxDjMcRCnLSMOiJMNI3pkLkYXPd2IUepFUxYTXG87GKM/5MT4cj05k6YYHtlYyBtjU4zkJbjjmXMduvPkGzaWAjjPcc1/Q430gM3yA3rzBwZnZZLljI4IYRgkQxkbrpTbWVO4d8nO407BWdrarGoRFVFHZVAUD12A2FS0BRRRQFFFFAUUUUBRRRQFFFFAUrPha0MvO9mg52rXzOTHzNec6tenVqz65zTSiggs7JIlCRIqIM4VFCqMnJwqgAbkn+pqeiigKKKKDhFVr7hyTLpkGR3GCVIPxVlIZT8wQatUUCTVPbnfNzF2BA9+n7xnTMN+40MABs+5DCx4nHMuqNgwB0nHdWHdHU9SOPVWAI7EVaxS7iPBldhIpMcwGBIhIOBuFcZxImfstt8MHBoLPEfoZP4G/CareHPqdv8AcR/lrS+/4rJDE63SqE0MBNGGKE4P0iYJhztjdlzkZB0hoPD/ABd5bW3W1XOIYw00ikRLhFBC9jK2cjC9IIOWBGCGhvL9IlLyHSo+RJJ9FUDdmJ2CgEknABNLTNPcHoDW8f67qDK/w0ISREPiXBOD5QdxNY8DRXEsnvZ/2jDtn0jQkiJe4AG+5yWJJLPFBU4dwqOEHQOpt3dt3dv1nfux/wDIAAYAAq2BXaKAooooCiiigKKKKAooooCiiigKKKKAooooCiiigKKKKAooooCiiig8HuP61yHsP3D/AMqKKCSiiigKKKKAooooCiiigKKKKAooooCiiig//9k="/>
          <p:cNvSpPr>
            <a:spLocks noChangeAspect="1" noChangeArrowheads="1"/>
          </p:cNvSpPr>
          <p:nvPr/>
        </p:nvSpPr>
        <p:spPr bwMode="auto">
          <a:xfrm>
            <a:off x="4694238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8679" name="Picture 6" descr="http://fissionchips.files.wordpress.com/2008/11/cube-with-enclosed-sphere-edit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468438"/>
            <a:ext cx="3140075" cy="362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Rectangle 3"/>
          <p:cNvSpPr>
            <a:spLocks noChangeArrowheads="1"/>
          </p:cNvSpPr>
          <p:nvPr/>
        </p:nvSpPr>
        <p:spPr bwMode="auto">
          <a:xfrm>
            <a:off x="261938" y="4654550"/>
            <a:ext cx="852487" cy="814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2868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119023"/>
              </p:ext>
            </p:extLst>
          </p:nvPr>
        </p:nvGraphicFramePr>
        <p:xfrm>
          <a:off x="6337300" y="2826249"/>
          <a:ext cx="915988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2" name="Equation" r:id="rId5" imgW="342751" imgH="241195" progId="Equation.3">
                  <p:embed/>
                </p:oleObj>
              </mc:Choice>
              <mc:Fallback>
                <p:oleObj name="Equation" r:id="rId5" imgW="342751" imgH="24119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300" y="2826249"/>
                        <a:ext cx="915988" cy="64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078297"/>
              </p:ext>
            </p:extLst>
          </p:nvPr>
        </p:nvGraphicFramePr>
        <p:xfrm>
          <a:off x="6326188" y="3485061"/>
          <a:ext cx="1541462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3" name="Equation" r:id="rId7" imgW="596641" imgH="444307" progId="Equation.3">
                  <p:embed/>
                </p:oleObj>
              </mc:Choice>
              <mc:Fallback>
                <p:oleObj name="Equation" r:id="rId7" imgW="596641" imgH="444307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6188" y="3485061"/>
                        <a:ext cx="1541462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683" name="Straight Connector 7"/>
          <p:cNvCxnSpPr>
            <a:cxnSpLocks noChangeShapeType="1"/>
          </p:cNvCxnSpPr>
          <p:nvPr/>
        </p:nvCxnSpPr>
        <p:spPr bwMode="auto">
          <a:xfrm>
            <a:off x="1998663" y="3427413"/>
            <a:ext cx="914400" cy="45720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4" name="TextBox 9"/>
          <p:cNvSpPr txBox="1">
            <a:spLocks noChangeArrowheads="1"/>
          </p:cNvSpPr>
          <p:nvPr/>
        </p:nvSpPr>
        <p:spPr bwMode="auto">
          <a:xfrm>
            <a:off x="2408238" y="3133725"/>
            <a:ext cx="3460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200" b="1">
                <a:solidFill>
                  <a:srgbClr val="FF0000"/>
                </a:solidFill>
                <a:latin typeface="Arial" charset="0"/>
                <a:cs typeface="Arial" charset="0"/>
              </a:rPr>
              <a:t>r</a:t>
            </a:r>
          </a:p>
        </p:txBody>
      </p:sp>
      <p:sp>
        <p:nvSpPr>
          <p:cNvPr id="28685" name="Rectangle 10"/>
          <p:cNvSpPr>
            <a:spLocks noChangeArrowheads="1"/>
          </p:cNvSpPr>
          <p:nvPr/>
        </p:nvSpPr>
        <p:spPr bwMode="auto">
          <a:xfrm>
            <a:off x="4589463" y="3820024"/>
            <a:ext cx="1736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 dirty="0"/>
              <a:t>Vol. sfera = </a:t>
            </a:r>
            <a:endParaRPr lang="en-US" altLang="en-US" sz="2400" dirty="0"/>
          </a:p>
        </p:txBody>
      </p:sp>
      <p:sp>
        <p:nvSpPr>
          <p:cNvPr id="28686" name="Rectangle 19"/>
          <p:cNvSpPr>
            <a:spLocks noChangeArrowheads="1"/>
          </p:cNvSpPr>
          <p:nvPr/>
        </p:nvSpPr>
        <p:spPr bwMode="auto">
          <a:xfrm>
            <a:off x="4592638" y="2908799"/>
            <a:ext cx="1685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 dirty="0"/>
              <a:t>Vol. cubo = </a:t>
            </a:r>
            <a:endParaRPr lang="en-US" altLang="en-US" sz="2400" dirty="0"/>
          </a:p>
        </p:txBody>
      </p:sp>
      <p:graphicFrame>
        <p:nvGraphicFramePr>
          <p:cNvPr id="28687" name="Object 20"/>
          <p:cNvGraphicFramePr>
            <a:graphicFrameLocks noChangeAspect="1"/>
          </p:cNvGraphicFramePr>
          <p:nvPr/>
        </p:nvGraphicFramePr>
        <p:xfrm>
          <a:off x="4897438" y="5118100"/>
          <a:ext cx="34067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4" name="Equation" r:id="rId9" imgW="1320227" imgH="444307" progId="Equation.3">
                  <p:embed/>
                </p:oleObj>
              </mc:Choice>
              <mc:Fallback>
                <p:oleObj name="Equation" r:id="rId9" imgW="1320227" imgH="444307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7438" y="5118100"/>
                        <a:ext cx="34067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8" name="Rectangle 21"/>
          <p:cNvSpPr>
            <a:spLocks noChangeArrowheads="1"/>
          </p:cNvSpPr>
          <p:nvPr/>
        </p:nvSpPr>
        <p:spPr bwMode="auto">
          <a:xfrm>
            <a:off x="304800" y="5468938"/>
            <a:ext cx="4552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/>
              <a:t>Metto a rapporto e al limite ottengo</a:t>
            </a:r>
            <a:endParaRPr lang="en-US" altLang="en-US" sz="2400"/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3991002" y="1324883"/>
            <a:ext cx="49960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 dirty="0" smtClean="0"/>
              <a:t>Mostro che  avere i dati nello spazio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en-US" sz="2400" dirty="0" smtClean="0"/>
              <a:t>sferico nel cubo che lo racchiude è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en-US" sz="2400" dirty="0" smtClean="0"/>
              <a:t>non informativo ad alte </a:t>
            </a:r>
            <a:r>
              <a:rPr lang="it-IT" altLang="en-US" sz="2400" dirty="0" err="1" smtClean="0"/>
              <a:t>dimensionalità</a:t>
            </a:r>
            <a:endParaRPr lang="en-US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9699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7EF0F40F-DCB9-489A-A6E3-6E302A7B8E70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29</a:t>
            </a:fld>
            <a:endParaRPr lang="en-GB" altLang="en-US" sz="1000" smtClean="0"/>
          </a:p>
        </p:txBody>
      </p:sp>
      <p:sp>
        <p:nvSpPr>
          <p:cNvPr id="2970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it-IT" altLang="en-US" sz="3200" dirty="0" err="1" smtClean="0"/>
              <a:t>Curse</a:t>
            </a:r>
            <a:r>
              <a:rPr lang="it-IT" altLang="en-US" sz="3200" dirty="0" smtClean="0"/>
              <a:t> of </a:t>
            </a:r>
            <a:r>
              <a:rPr lang="it-IT" altLang="en-US" sz="3200" dirty="0" err="1" smtClean="0"/>
              <a:t>dimensionality</a:t>
            </a:r>
            <a:r>
              <a:rPr lang="it-IT" altLang="en-US" sz="3200" dirty="0" smtClean="0"/>
              <a:t>: </a:t>
            </a:r>
            <a:r>
              <a:rPr lang="en-GB" altLang="en-US" sz="3200" dirty="0" smtClean="0"/>
              <a:t/>
            </a:r>
            <a:br>
              <a:rPr lang="en-GB" altLang="en-US" sz="3200" dirty="0" smtClean="0"/>
            </a:br>
            <a:r>
              <a:rPr lang="en-GB" altLang="en-US" sz="3200" dirty="0" smtClean="0"/>
              <a:t>Fitting di </a:t>
            </a:r>
            <a:r>
              <a:rPr lang="en-GB" altLang="en-US" sz="3200" dirty="0" err="1" smtClean="0"/>
              <a:t>una</a:t>
            </a:r>
            <a:r>
              <a:rPr lang="en-GB" altLang="en-US" sz="3200" dirty="0" smtClean="0"/>
              <a:t> </a:t>
            </a:r>
            <a:r>
              <a:rPr lang="en-GB" altLang="en-US" sz="3200" dirty="0" err="1" smtClean="0"/>
              <a:t>curva</a:t>
            </a:r>
            <a:r>
              <a:rPr lang="en-GB" altLang="en-US" sz="3200" dirty="0" smtClean="0"/>
              <a:t> </a:t>
            </a:r>
            <a:r>
              <a:rPr lang="en-GB" altLang="en-US" sz="3200" dirty="0" err="1" smtClean="0"/>
              <a:t>polinomiale</a:t>
            </a:r>
            <a:r>
              <a:rPr lang="en-GB" altLang="en-US" sz="3200" b="1" dirty="0" smtClean="0"/>
              <a:t>	</a:t>
            </a:r>
          </a:p>
        </p:txBody>
      </p:sp>
      <p:pic>
        <p:nvPicPr>
          <p:cNvPr id="29701" name="Content Placeholder 7" descr="Figure1.2.jpg"/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1524000"/>
            <a:ext cx="4800600" cy="3565525"/>
          </a:xfrm>
        </p:spPr>
      </p:pic>
      <p:pic>
        <p:nvPicPr>
          <p:cNvPr id="29702" name="Picture 4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50" y="5105400"/>
            <a:ext cx="6026150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12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1A5A3AAD-3FF7-4F08-85D5-56C8906106A4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000" smtClean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23913"/>
          </a:xfrm>
        </p:spPr>
        <p:txBody>
          <a:bodyPr/>
          <a:lstStyle/>
          <a:p>
            <a:r>
              <a:rPr lang="en-GB" altLang="en-US" smtClean="0"/>
              <a:t>Alcune possibili definizioni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96975"/>
            <a:ext cx="7773988" cy="52562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i="1" dirty="0" smtClean="0"/>
              <a:t>Pattern recognition</a:t>
            </a:r>
            <a:endParaRPr lang="en-GB" altLang="en-US" dirty="0" smtClean="0"/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studio </a:t>
            </a:r>
            <a:r>
              <a:rPr lang="en-GB" altLang="en-US" dirty="0" err="1" smtClean="0"/>
              <a:t>delle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problematiche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connesse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all’utilizzo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calcolatori</a:t>
            </a:r>
            <a:r>
              <a:rPr lang="en-GB" altLang="en-US" dirty="0" smtClean="0"/>
              <a:t> per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riconoscimento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automatico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dati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altrimenti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detti</a:t>
            </a:r>
            <a:r>
              <a:rPr lang="en-GB" altLang="en-US" dirty="0" smtClean="0"/>
              <a:t> </a:t>
            </a:r>
            <a:r>
              <a:rPr lang="en-GB" altLang="en-US" b="1" i="1" dirty="0" smtClean="0"/>
              <a:t>pattern</a:t>
            </a:r>
            <a:r>
              <a:rPr lang="en-GB" altLang="en-US" dirty="0" smtClean="0"/>
              <a:t>.</a:t>
            </a:r>
            <a:endParaRPr lang="en-GB" altLang="en-US" dirty="0" smtClean="0"/>
          </a:p>
          <a:p>
            <a:pPr>
              <a:lnSpc>
                <a:spcPct val="90000"/>
              </a:lnSpc>
            </a:pPr>
            <a:r>
              <a:rPr lang="en-GB" altLang="en-US" dirty="0" smtClean="0"/>
              <a:t>Studio di come le </a:t>
            </a:r>
            <a:r>
              <a:rPr lang="en-GB" altLang="en-US" dirty="0" err="1" smtClean="0"/>
              <a:t>macchine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possono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osservare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l’ambiente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imparare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distinguere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</a:t>
            </a:r>
            <a:r>
              <a:rPr lang="en-GB" altLang="en-US" dirty="0" smtClean="0"/>
              <a:t> pattern di </a:t>
            </a:r>
            <a:r>
              <a:rPr lang="en-GB" altLang="en-US" dirty="0" err="1" smtClean="0"/>
              <a:t>interesse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dall’informazione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sfondo</a:t>
            </a:r>
            <a:r>
              <a:rPr lang="en-GB" altLang="en-US" dirty="0" smtClean="0"/>
              <a:t> e </a:t>
            </a:r>
            <a:r>
              <a:rPr lang="en-GB" altLang="en-US" dirty="0" err="1" smtClean="0"/>
              <a:t>prendere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decisioni</a:t>
            </a:r>
            <a:r>
              <a:rPr lang="en-GB" altLang="en-US" dirty="0" smtClean="0"/>
              <a:t> relative </a:t>
            </a:r>
            <a:r>
              <a:rPr lang="en-GB" altLang="en-US" dirty="0" err="1" smtClean="0"/>
              <a:t>alla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categoria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dei</a:t>
            </a:r>
            <a:r>
              <a:rPr lang="en-GB" altLang="en-US" dirty="0" smtClean="0"/>
              <a:t> </a:t>
            </a:r>
            <a:r>
              <a:rPr lang="en-GB" altLang="en-US" dirty="0" smtClean="0"/>
              <a:t>pattern, a </a:t>
            </a:r>
            <a:r>
              <a:rPr lang="en-GB" altLang="en-US" dirty="0" err="1" smtClean="0"/>
              <a:t>partire</a:t>
            </a:r>
            <a:r>
              <a:rPr lang="en-GB" altLang="en-US" dirty="0" smtClean="0"/>
              <a:t> da </a:t>
            </a:r>
            <a:r>
              <a:rPr lang="en-GB" altLang="en-US" dirty="0" err="1" smtClean="0"/>
              <a:t>quella</a:t>
            </a:r>
            <a:r>
              <a:rPr lang="en-GB" altLang="en-US" dirty="0" smtClean="0"/>
              <a:t> pi</a:t>
            </a:r>
            <a:r>
              <a:rPr lang="it-IT" altLang="en-US" dirty="0" smtClean="0"/>
              <a:t>ù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fondamentale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ossia</a:t>
            </a:r>
            <a:r>
              <a:rPr lang="en-US" altLang="en-US" dirty="0" smtClean="0"/>
              <a:t> </a:t>
            </a:r>
            <a:r>
              <a:rPr lang="en-US" altLang="en-US" i="1" dirty="0" err="1" smtClean="0"/>
              <a:t>classificare</a:t>
            </a:r>
            <a:endParaRPr lang="en-GB" altLang="en-US" sz="2000" i="1" dirty="0" smtClean="0"/>
          </a:p>
          <a:p>
            <a:pPr>
              <a:lnSpc>
                <a:spcPct val="90000"/>
              </a:lnSpc>
            </a:pPr>
            <a:r>
              <a:rPr lang="en-GB" altLang="en-US" i="1" dirty="0" smtClean="0"/>
              <a:t>Sistema di Pattern Recognition</a:t>
            </a:r>
            <a:r>
              <a:rPr lang="en-GB" altLang="en-US" dirty="0" smtClean="0"/>
              <a:t>: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processo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che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prende</a:t>
            </a:r>
            <a:r>
              <a:rPr lang="en-GB" altLang="en-US" dirty="0" smtClean="0"/>
              <a:t> in input </a:t>
            </a:r>
            <a:r>
              <a:rPr lang="en-GB" altLang="en-US" dirty="0" err="1" smtClean="0"/>
              <a:t>dati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grezzi</a:t>
            </a:r>
            <a:r>
              <a:rPr lang="en-GB" altLang="en-US" dirty="0" smtClean="0"/>
              <a:t> (</a:t>
            </a:r>
            <a:r>
              <a:rPr lang="en-GB" altLang="en-US" i="1" dirty="0" smtClean="0"/>
              <a:t>raw</a:t>
            </a:r>
            <a:r>
              <a:rPr lang="en-GB" altLang="en-US" dirty="0" smtClean="0"/>
              <a:t>) </a:t>
            </a:r>
            <a:r>
              <a:rPr lang="en-GB" altLang="en-US" dirty="0" err="1" smtClean="0"/>
              <a:t>ed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effettua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un’azione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sulla</a:t>
            </a:r>
            <a:r>
              <a:rPr lang="en-GB" altLang="en-US" dirty="0" smtClean="0"/>
              <a:t> base </a:t>
            </a:r>
            <a:r>
              <a:rPr lang="en-GB" altLang="en-US" dirty="0" err="1" smtClean="0"/>
              <a:t>della</a:t>
            </a:r>
            <a:r>
              <a:rPr lang="en-GB" altLang="en-US" dirty="0" smtClean="0"/>
              <a:t> “</a:t>
            </a:r>
            <a:r>
              <a:rPr lang="en-GB" altLang="en-US" dirty="0" err="1" smtClean="0"/>
              <a:t>categoria</a:t>
            </a:r>
            <a:r>
              <a:rPr lang="en-GB" altLang="en-US" dirty="0" smtClean="0"/>
              <a:t>” </a:t>
            </a:r>
            <a:r>
              <a:rPr lang="en-GB" altLang="en-US" dirty="0" err="1" smtClean="0"/>
              <a:t>dei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dati</a:t>
            </a:r>
            <a:r>
              <a:rPr lang="en-GB" altLang="en-US" dirty="0" smtClean="0"/>
              <a:t>.</a:t>
            </a:r>
          </a:p>
          <a:p>
            <a:pPr>
              <a:lnSpc>
                <a:spcPct val="90000"/>
              </a:lnSpc>
            </a:pPr>
            <a:endParaRPr lang="en-GB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0723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CACA911-1785-4D63-9244-3D3749D6A5B2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30</a:t>
            </a:fld>
            <a:endParaRPr lang="en-GB" altLang="en-US" sz="1000" smtClean="0"/>
          </a:p>
        </p:txBody>
      </p:sp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it-IT" altLang="en-US" sz="3200" dirty="0" err="1" smtClean="0"/>
              <a:t>Curse</a:t>
            </a:r>
            <a:r>
              <a:rPr lang="it-IT" altLang="en-US" sz="3200" dirty="0" smtClean="0"/>
              <a:t> of </a:t>
            </a:r>
            <a:r>
              <a:rPr lang="it-IT" altLang="en-US" sz="3200" dirty="0" err="1" smtClean="0"/>
              <a:t>dimensionality</a:t>
            </a:r>
            <a:r>
              <a:rPr lang="it-IT" altLang="en-US" sz="3200" dirty="0" smtClean="0"/>
              <a:t>: </a:t>
            </a:r>
            <a:r>
              <a:rPr lang="en-GB" altLang="en-US" sz="3200" dirty="0" smtClean="0"/>
              <a:t/>
            </a:r>
            <a:br>
              <a:rPr lang="en-GB" altLang="en-US" sz="3200" dirty="0" smtClean="0"/>
            </a:br>
            <a:r>
              <a:rPr lang="en-GB" altLang="en-US" sz="3200" dirty="0" smtClean="0"/>
              <a:t>Fitting di </a:t>
            </a:r>
            <a:r>
              <a:rPr lang="en-GB" altLang="en-US" sz="3200" dirty="0" err="1" smtClean="0"/>
              <a:t>una</a:t>
            </a:r>
            <a:r>
              <a:rPr lang="en-GB" altLang="en-US" sz="3200" dirty="0" smtClean="0"/>
              <a:t> </a:t>
            </a:r>
            <a:r>
              <a:rPr lang="en-GB" altLang="en-US" sz="3200" dirty="0" err="1" smtClean="0"/>
              <a:t>curva</a:t>
            </a:r>
            <a:r>
              <a:rPr lang="en-GB" altLang="en-US" sz="3200" dirty="0" smtClean="0"/>
              <a:t> </a:t>
            </a:r>
            <a:r>
              <a:rPr lang="en-GB" altLang="en-US" sz="3200" dirty="0" err="1" smtClean="0"/>
              <a:t>polinomiale</a:t>
            </a:r>
            <a:r>
              <a:rPr lang="en-GB" altLang="en-US" sz="3200" dirty="0" smtClean="0"/>
              <a:t> (2)</a:t>
            </a:r>
            <a:endParaRPr lang="en-GB" altLang="en-US" sz="3200" b="1" dirty="0" smtClean="0"/>
          </a:p>
        </p:txBody>
      </p:sp>
      <p:pic>
        <p:nvPicPr>
          <p:cNvPr id="30725" name="Content Placeholder 3" descr="Figure1.3.jpg"/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2813" y="1524000"/>
            <a:ext cx="4446587" cy="3352800"/>
          </a:xfrm>
        </p:spPr>
      </p:pic>
      <p:pic>
        <p:nvPicPr>
          <p:cNvPr id="30726" name="Picture 4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75" y="5105400"/>
            <a:ext cx="34448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1747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19EAD7CD-0551-4BDB-9262-A3718165169D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31</a:t>
            </a:fld>
            <a:endParaRPr lang="en-GB" altLang="en-US" sz="1000" smtClean="0"/>
          </a:p>
        </p:txBody>
      </p:sp>
      <p:sp>
        <p:nvSpPr>
          <p:cNvPr id="3174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z="3200" dirty="0" err="1" smtClean="0"/>
              <a:t>Esempio</a:t>
            </a:r>
            <a:r>
              <a:rPr lang="en-US" altLang="en-US" sz="3200" dirty="0" smtClean="0"/>
              <a:t> di </a:t>
            </a:r>
            <a:r>
              <a:rPr lang="en-US" altLang="en-US" sz="3200" dirty="0" err="1" smtClean="0"/>
              <a:t>overfitting</a:t>
            </a:r>
            <a:r>
              <a:rPr lang="en-US" altLang="en-US" sz="3200" dirty="0" smtClean="0"/>
              <a:t>: </a:t>
            </a:r>
            <a:r>
              <a:rPr lang="en-GB" altLang="en-US" sz="3200" dirty="0" err="1" smtClean="0"/>
              <a:t>polinomio</a:t>
            </a:r>
            <a:r>
              <a:rPr lang="en-GB" altLang="en-US" sz="3200" dirty="0" smtClean="0"/>
              <a:t> </a:t>
            </a:r>
            <a:r>
              <a:rPr lang="en-GB" altLang="en-US" sz="3200" dirty="0" smtClean="0"/>
              <a:t>di </a:t>
            </a:r>
            <a:r>
              <a:rPr lang="en-GB" altLang="en-US" sz="3200" dirty="0" err="1" smtClean="0"/>
              <a:t>ordine</a:t>
            </a:r>
            <a:r>
              <a:rPr lang="en-GB" altLang="en-US" sz="3200" dirty="0" smtClean="0"/>
              <a:t> </a:t>
            </a:r>
            <a:r>
              <a:rPr lang="en-GB" altLang="en-US" sz="3200" dirty="0" smtClean="0"/>
              <a:t>0</a:t>
            </a:r>
            <a:endParaRPr lang="en-GB" altLang="en-US" sz="3200" dirty="0" smtClean="0"/>
          </a:p>
        </p:txBody>
      </p:sp>
      <p:pic>
        <p:nvPicPr>
          <p:cNvPr id="31749" name="Content Placeholder 3" descr="Figure1.4a.jpg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54213" y="1725613"/>
            <a:ext cx="5037137" cy="4003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2771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7FF5516-FCE4-4C82-B69C-4332B6F73BB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32</a:t>
            </a:fld>
            <a:endParaRPr lang="en-GB" altLang="en-US" sz="1000" smtClean="0"/>
          </a:p>
        </p:txBody>
      </p:sp>
      <p:sp>
        <p:nvSpPr>
          <p:cNvPr id="32772" name="Title 1"/>
          <p:cNvSpPr>
            <a:spLocks noGrp="1"/>
          </p:cNvSpPr>
          <p:nvPr>
            <p:ph type="title" idx="4294967295"/>
          </p:nvPr>
        </p:nvSpPr>
        <p:spPr>
          <a:xfrm>
            <a:off x="648222" y="165969"/>
            <a:ext cx="7772400" cy="1143000"/>
          </a:xfrm>
        </p:spPr>
        <p:txBody>
          <a:bodyPr/>
          <a:lstStyle/>
          <a:p>
            <a:r>
              <a:rPr lang="en-US" altLang="en-US" sz="3200" dirty="0" err="1" smtClean="0"/>
              <a:t>Esempio</a:t>
            </a:r>
            <a:r>
              <a:rPr lang="en-US" altLang="en-US" sz="3200" dirty="0" smtClean="0"/>
              <a:t> di </a:t>
            </a:r>
            <a:r>
              <a:rPr lang="en-US" altLang="en-US" sz="3200" dirty="0" err="1" smtClean="0"/>
              <a:t>overfitting</a:t>
            </a:r>
            <a:r>
              <a:rPr lang="en-US" altLang="en-US" sz="3200" dirty="0" smtClean="0"/>
              <a:t>: </a:t>
            </a:r>
            <a:r>
              <a:rPr lang="en-GB" altLang="en-US" sz="3200" dirty="0" err="1" smtClean="0"/>
              <a:t>polinomio</a:t>
            </a:r>
            <a:r>
              <a:rPr lang="en-GB" altLang="en-US" sz="3200" dirty="0" smtClean="0"/>
              <a:t> di </a:t>
            </a:r>
            <a:r>
              <a:rPr lang="en-GB" altLang="en-US" sz="3200" dirty="0" err="1" smtClean="0"/>
              <a:t>ordine</a:t>
            </a:r>
            <a:r>
              <a:rPr lang="en-GB" altLang="en-US" sz="3200" dirty="0" smtClean="0"/>
              <a:t> 1</a:t>
            </a:r>
            <a:endParaRPr lang="en-GB" altLang="en-US" sz="3200" b="1" dirty="0" smtClean="0"/>
          </a:p>
        </p:txBody>
      </p:sp>
      <p:pic>
        <p:nvPicPr>
          <p:cNvPr id="32773" name="Content Placeholder 3" descr="Figure1.4b.jpg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54213" y="1725613"/>
            <a:ext cx="5037137" cy="4003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3795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D72C3A45-B2ED-4FE2-842E-15C32513C7A3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33</a:t>
            </a:fld>
            <a:endParaRPr lang="en-GB" altLang="en-US" sz="1000" smtClean="0"/>
          </a:p>
        </p:txBody>
      </p:sp>
      <p:pic>
        <p:nvPicPr>
          <p:cNvPr id="33796" name="Content Placeholder 3" descr="Figure1.4c.jpg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54213" y="1725613"/>
            <a:ext cx="5037137" cy="4003675"/>
          </a:xfrm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altLang="en-US" sz="3200" dirty="0" err="1"/>
              <a:t>Esempio</a:t>
            </a:r>
            <a:r>
              <a:rPr lang="en-US" altLang="en-US" sz="3200" dirty="0"/>
              <a:t> di </a:t>
            </a:r>
            <a:r>
              <a:rPr lang="en-US" altLang="en-US" sz="3200" dirty="0" err="1"/>
              <a:t>overfitting</a:t>
            </a:r>
            <a:r>
              <a:rPr lang="en-US" altLang="en-US" sz="3200" dirty="0"/>
              <a:t>: </a:t>
            </a:r>
            <a:r>
              <a:rPr lang="en-GB" altLang="en-US" sz="3200" dirty="0" err="1"/>
              <a:t>polinomio</a:t>
            </a:r>
            <a:r>
              <a:rPr lang="en-GB" altLang="en-US" sz="3200" dirty="0"/>
              <a:t> di </a:t>
            </a:r>
            <a:r>
              <a:rPr lang="en-GB" altLang="en-US" sz="3200" dirty="0" err="1"/>
              <a:t>ordine</a:t>
            </a:r>
            <a:r>
              <a:rPr lang="en-GB" altLang="en-US" sz="3200" dirty="0"/>
              <a:t> </a:t>
            </a:r>
            <a:r>
              <a:rPr lang="en-GB" altLang="en-US" sz="3200" dirty="0" smtClean="0"/>
              <a:t>3</a:t>
            </a:r>
            <a:endParaRPr lang="en-GB" altLang="en-US" sz="3200" b="1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4819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D2A68FB-0E22-487F-88F3-F3F75799E3D5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34</a:t>
            </a:fld>
            <a:endParaRPr lang="en-GB" altLang="en-US" sz="1000" smtClean="0"/>
          </a:p>
        </p:txBody>
      </p:sp>
      <p:pic>
        <p:nvPicPr>
          <p:cNvPr id="34820" name="Content Placeholder 3" descr="Figure1.4d.jpg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54213" y="1725613"/>
            <a:ext cx="5033962" cy="4000500"/>
          </a:xfrm>
        </p:spPr>
      </p:pic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3851275" y="5516563"/>
            <a:ext cx="1638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chemeClr val="accent2"/>
                </a:solidFill>
              </a:rPr>
              <a:t>Overfitting</a:t>
            </a:r>
            <a:endParaRPr lang="it-IT" altLang="en-US" sz="2400" b="1">
              <a:solidFill>
                <a:schemeClr val="accent2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altLang="en-US" sz="3200" dirty="0" err="1"/>
              <a:t>Esempio</a:t>
            </a:r>
            <a:r>
              <a:rPr lang="en-US" altLang="en-US" sz="3200" dirty="0"/>
              <a:t> di </a:t>
            </a:r>
            <a:r>
              <a:rPr lang="en-US" altLang="en-US" sz="3200" dirty="0" err="1"/>
              <a:t>overfitting</a:t>
            </a:r>
            <a:r>
              <a:rPr lang="en-US" altLang="en-US" sz="3200" dirty="0"/>
              <a:t>: </a:t>
            </a:r>
            <a:r>
              <a:rPr lang="en-GB" altLang="en-US" sz="3200" dirty="0" err="1"/>
              <a:t>polinomio</a:t>
            </a:r>
            <a:r>
              <a:rPr lang="en-GB" altLang="en-US" sz="3200" dirty="0"/>
              <a:t> di </a:t>
            </a:r>
            <a:r>
              <a:rPr lang="en-GB" altLang="en-US" sz="3200" dirty="0" err="1"/>
              <a:t>ordine</a:t>
            </a:r>
            <a:r>
              <a:rPr lang="en-GB" altLang="en-US" sz="3200" dirty="0"/>
              <a:t> 9</a:t>
            </a:r>
            <a:endParaRPr lang="en-GB" altLang="en-US" sz="3200" b="1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5843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EFB4E246-DFC4-4AA8-98F0-86D36D24B48D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35</a:t>
            </a:fld>
            <a:endParaRPr lang="en-GB" altLang="en-US" sz="1000" smtClean="0"/>
          </a:p>
        </p:txBody>
      </p:sp>
      <p:sp>
        <p:nvSpPr>
          <p:cNvPr id="3584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z="3200" dirty="0" err="1" smtClean="0"/>
              <a:t>Esempio</a:t>
            </a:r>
            <a:r>
              <a:rPr lang="en-US" altLang="en-US" sz="3200" dirty="0" smtClean="0"/>
              <a:t> di </a:t>
            </a:r>
            <a:r>
              <a:rPr lang="en-US" altLang="en-US" sz="3200" dirty="0" err="1" smtClean="0"/>
              <a:t>overfitting</a:t>
            </a:r>
            <a:r>
              <a:rPr lang="en-US" altLang="en-US" sz="3200" dirty="0" smtClean="0"/>
              <a:t>: la </a:t>
            </a:r>
            <a:r>
              <a:rPr lang="en-GB" altLang="en-US" sz="3200" dirty="0" err="1" smtClean="0"/>
              <a:t>cardinalit</a:t>
            </a:r>
            <a:r>
              <a:rPr lang="it-IT" altLang="en-US" sz="3200" dirty="0" smtClean="0"/>
              <a:t>à N entra in gioco</a:t>
            </a:r>
            <a:endParaRPr lang="en-GB" altLang="en-US" sz="3200" b="1" dirty="0" smtClean="0"/>
          </a:p>
        </p:txBody>
      </p:sp>
      <p:pic>
        <p:nvPicPr>
          <p:cNvPr id="35845" name="Picture 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628775"/>
            <a:ext cx="12604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5" descr="Figure1.6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2209800"/>
            <a:ext cx="5334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TextBox 6"/>
          <p:cNvSpPr txBox="1">
            <a:spLocks noChangeArrowheads="1"/>
          </p:cNvSpPr>
          <p:nvPr/>
        </p:nvSpPr>
        <p:spPr bwMode="auto">
          <a:xfrm>
            <a:off x="457200" y="1524000"/>
            <a:ext cx="822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latin typeface="Calibri" pitchFamily="34" charset="0"/>
              </a:rPr>
              <a:t>Polinomio di ordine 9</a:t>
            </a:r>
            <a:r>
              <a:rPr lang="en-GB" altLang="en-US" sz="2400" baseline="30000">
                <a:latin typeface="Calibri" pitchFamily="34" charset="0"/>
              </a:rPr>
              <a:t>th</a:t>
            </a:r>
            <a:endParaRPr lang="en-GB" altLang="en-US" sz="24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6867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46DF536A-1A18-4F3C-A528-BD26F1B826A9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36</a:t>
            </a:fld>
            <a:endParaRPr lang="en-GB" altLang="en-US" sz="1000" smtClean="0"/>
          </a:p>
        </p:txBody>
      </p:sp>
      <p:sp>
        <p:nvSpPr>
          <p:cNvPr id="3686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z="3200" dirty="0" err="1" smtClean="0"/>
              <a:t>Esempio</a:t>
            </a:r>
            <a:r>
              <a:rPr lang="en-US" altLang="en-US" sz="3200" dirty="0" smtClean="0"/>
              <a:t> di </a:t>
            </a:r>
            <a:r>
              <a:rPr lang="en-US" altLang="en-US" sz="3200" dirty="0" err="1" smtClean="0"/>
              <a:t>overfitting</a:t>
            </a:r>
            <a:r>
              <a:rPr lang="en-US" altLang="en-US" sz="3200" dirty="0" smtClean="0"/>
              <a:t>: la </a:t>
            </a:r>
            <a:r>
              <a:rPr lang="en-GB" altLang="en-US" sz="3200" dirty="0" err="1" smtClean="0"/>
              <a:t>cardinalit</a:t>
            </a:r>
            <a:r>
              <a:rPr lang="it-IT" altLang="en-US" sz="3200" dirty="0" smtClean="0"/>
              <a:t>à N entra in gioco</a:t>
            </a:r>
            <a:endParaRPr lang="en-GB" altLang="en-US" sz="3200" b="1" dirty="0" smtClean="0"/>
          </a:p>
        </p:txBody>
      </p:sp>
      <p:pic>
        <p:nvPicPr>
          <p:cNvPr id="36869" name="Picture 6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700213"/>
            <a:ext cx="1455738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Content Placeholder 8" descr="Figure1.6b.jpg"/>
          <p:cNvPicPr>
            <a:picLocks noGrp="1" noChangeAspect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00225" y="2209800"/>
            <a:ext cx="5334000" cy="3962400"/>
          </a:xfrm>
        </p:spPr>
      </p:pic>
      <p:sp>
        <p:nvSpPr>
          <p:cNvPr id="36871" name="TextBox 10"/>
          <p:cNvSpPr txBox="1">
            <a:spLocks noChangeArrowheads="1"/>
          </p:cNvSpPr>
          <p:nvPr/>
        </p:nvSpPr>
        <p:spPr bwMode="auto">
          <a:xfrm>
            <a:off x="457200" y="1524000"/>
            <a:ext cx="822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latin typeface="Calibri" pitchFamily="34" charset="0"/>
              </a:rPr>
              <a:t>Polinomio di ordine 9</a:t>
            </a:r>
            <a:r>
              <a:rPr lang="en-GB" altLang="en-US" sz="2400" baseline="30000">
                <a:latin typeface="Calibri" pitchFamily="34" charset="0"/>
              </a:rPr>
              <a:t>th</a:t>
            </a:r>
            <a:endParaRPr lang="en-GB" altLang="en-US" sz="24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789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1B9091D-8F77-4D2A-873F-C987A41CCEA6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37</a:t>
            </a:fld>
            <a:endParaRPr lang="en-GB" altLang="en-US" sz="1000" smtClean="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/>
              <a:t>Approcci alla Pattern Recognition</a:t>
            </a: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8001000" cy="4827587"/>
          </a:xfrm>
        </p:spPr>
        <p:txBody>
          <a:bodyPr/>
          <a:lstStyle/>
          <a:p>
            <a:r>
              <a:rPr lang="en-GB" altLang="en-US" smtClean="0">
                <a:solidFill>
                  <a:schemeClr val="accent2"/>
                </a:solidFill>
              </a:rPr>
              <a:t>Approccio sintattico</a:t>
            </a:r>
            <a:r>
              <a:rPr lang="en-GB" altLang="en-US" smtClean="0"/>
              <a:t>: approccio gerarchico. Analogia tra la struttura dei patterns e la sintassi di un linguaggio:</a:t>
            </a:r>
          </a:p>
          <a:p>
            <a:pPr lvl="1"/>
            <a:r>
              <a:rPr lang="en-GB" altLang="en-US" smtClean="0"/>
              <a:t>patterns				     frasi di un linguaggio</a:t>
            </a:r>
          </a:p>
          <a:p>
            <a:pPr lvl="1"/>
            <a:r>
              <a:rPr lang="en-GB" altLang="en-US" smtClean="0"/>
              <a:t>sottopattern primitivi                      alfabeto </a:t>
            </a:r>
          </a:p>
          <a:p>
            <a:r>
              <a:rPr lang="en-GB" altLang="en-US" smtClean="0">
                <a:solidFill>
                  <a:schemeClr val="accent2"/>
                </a:solidFill>
              </a:rPr>
              <a:t>Approccio statistico</a:t>
            </a:r>
            <a:r>
              <a:rPr lang="en-GB" altLang="en-US" smtClean="0"/>
              <a:t>:</a:t>
            </a:r>
          </a:p>
          <a:p>
            <a:pPr lvl="1"/>
            <a:r>
              <a:rPr lang="en-GB" altLang="en-US" smtClean="0"/>
              <a:t>ad ogni pattern viene associato un vettore di feature che rappresenta un punto nello spazio multidimensionale del problema. </a:t>
            </a:r>
          </a:p>
          <a:p>
            <a:pPr lvl="1"/>
            <a:r>
              <a:rPr lang="en-GB" altLang="en-US" smtClean="0"/>
              <a:t>L’informazione sul problema, le dipendenze tra i vari fattori e i risultati prodotti sono tutti espressi in termini di probabilitá.</a:t>
            </a:r>
          </a:p>
        </p:txBody>
      </p:sp>
      <p:sp>
        <p:nvSpPr>
          <p:cNvPr id="37894" name="AutoShape 4"/>
          <p:cNvSpPr>
            <a:spLocks noChangeArrowheads="1"/>
          </p:cNvSpPr>
          <p:nvPr/>
        </p:nvSpPr>
        <p:spPr bwMode="auto">
          <a:xfrm>
            <a:off x="4643438" y="2708275"/>
            <a:ext cx="685800" cy="304800"/>
          </a:xfrm>
          <a:prstGeom prst="leftRightArrow">
            <a:avLst>
              <a:gd name="adj1" fmla="val 50000"/>
              <a:gd name="adj2" fmla="val 45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7895" name="AutoShape 5"/>
          <p:cNvSpPr>
            <a:spLocks noChangeArrowheads="1"/>
          </p:cNvSpPr>
          <p:nvPr/>
        </p:nvSpPr>
        <p:spPr bwMode="auto">
          <a:xfrm>
            <a:off x="4643438" y="3141663"/>
            <a:ext cx="685800" cy="304800"/>
          </a:xfrm>
          <a:prstGeom prst="leftRightArrow">
            <a:avLst>
              <a:gd name="adj1" fmla="val 50000"/>
              <a:gd name="adj2" fmla="val 45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891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F297165E-1F78-4B75-AC7A-E74B367C6889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38</a:t>
            </a:fld>
            <a:endParaRPr lang="en-GB" altLang="en-US" sz="1000" smtClean="0"/>
          </a:p>
        </p:txBody>
      </p:sp>
      <p:sp>
        <p:nvSpPr>
          <p:cNvPr id="3891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/>
              <a:t>Classificazione statistica</a:t>
            </a:r>
          </a:p>
        </p:txBody>
      </p:sp>
      <p:sp>
        <p:nvSpPr>
          <p:cNvPr id="3891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1628775"/>
            <a:ext cx="7989888" cy="460851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altLang="en-US" sz="2400" dirty="0" smtClean="0"/>
              <a:t>La </a:t>
            </a:r>
            <a:r>
              <a:rPr lang="en-GB" altLang="en-US" sz="2400" dirty="0" err="1" smtClean="0"/>
              <a:t>descrizione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statistica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oggetti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utilizza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descrizioni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numeriche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elementari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chiamate</a:t>
            </a:r>
            <a:r>
              <a:rPr lang="en-GB" altLang="en-US" sz="2400" dirty="0" smtClean="0"/>
              <a:t> </a:t>
            </a:r>
            <a:r>
              <a:rPr lang="en-GB" altLang="en-US" sz="2400" i="1" dirty="0" smtClean="0"/>
              <a:t>feature</a:t>
            </a:r>
            <a:r>
              <a:rPr lang="en-GB" altLang="en-US" sz="2400" dirty="0" smtClean="0"/>
              <a:t>, </a:t>
            </a:r>
            <a:r>
              <a:rPr lang="en-GB" altLang="en-US" sz="2400" dirty="0" err="1" smtClean="0"/>
              <a:t>che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formano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cosiddetti</a:t>
            </a:r>
            <a:r>
              <a:rPr lang="en-GB" altLang="en-US" sz="2400" dirty="0" smtClean="0"/>
              <a:t> </a:t>
            </a:r>
            <a:r>
              <a:rPr lang="en-GB" altLang="en-US" sz="2400" i="1" dirty="0" smtClean="0"/>
              <a:t>pattern</a:t>
            </a:r>
            <a:r>
              <a:rPr lang="en-GB" altLang="en-US" sz="2400" dirty="0" smtClean="0"/>
              <a:t>, </a:t>
            </a:r>
            <a:r>
              <a:rPr lang="en-GB" altLang="en-US" sz="2400" b="1" dirty="0" smtClean="0"/>
              <a:t>x</a:t>
            </a:r>
            <a:r>
              <a:rPr lang="en-GB" altLang="en-US" sz="2400" dirty="0" smtClean="0"/>
              <a:t> = (</a:t>
            </a:r>
            <a:r>
              <a:rPr lang="en-GB" altLang="en-US" sz="2400" i="1" dirty="0" smtClean="0"/>
              <a:t>x</a:t>
            </a:r>
            <a:r>
              <a:rPr lang="en-GB" altLang="en-US" sz="2400" baseline="-15000" dirty="0" smtClean="0"/>
              <a:t>1</a:t>
            </a:r>
            <a:r>
              <a:rPr lang="en-GB" altLang="en-US" sz="2400" dirty="0" smtClean="0"/>
              <a:t>, </a:t>
            </a:r>
            <a:r>
              <a:rPr lang="en-GB" altLang="en-US" sz="2400" i="1" dirty="0" smtClean="0"/>
              <a:t>x</a:t>
            </a:r>
            <a:r>
              <a:rPr lang="en-GB" altLang="en-US" sz="2400" baseline="-15000" dirty="0" smtClean="0"/>
              <a:t>2</a:t>
            </a:r>
            <a:r>
              <a:rPr lang="en-GB" altLang="en-US" sz="2400" dirty="0" smtClean="0"/>
              <a:t>,…, </a:t>
            </a:r>
            <a:r>
              <a:rPr lang="en-GB" altLang="en-US" sz="2400" i="1" dirty="0" err="1" smtClean="0"/>
              <a:t>x</a:t>
            </a:r>
            <a:r>
              <a:rPr lang="en-GB" altLang="en-US" sz="2400" baseline="-15000" dirty="0" err="1" smtClean="0"/>
              <a:t>n</a:t>
            </a:r>
            <a:r>
              <a:rPr lang="en-GB" altLang="en-US" sz="2400" dirty="0" smtClean="0"/>
              <a:t>) o </a:t>
            </a:r>
            <a:r>
              <a:rPr lang="en-GB" altLang="en-US" sz="2400" dirty="0" err="1" smtClean="0"/>
              <a:t>vettori</a:t>
            </a:r>
            <a:r>
              <a:rPr lang="en-GB" altLang="en-US" sz="2400" dirty="0" smtClean="0"/>
              <a:t> di </a:t>
            </a:r>
            <a:r>
              <a:rPr lang="en-GB" altLang="en-US" sz="2400" i="1" dirty="0" smtClean="0"/>
              <a:t>feature</a:t>
            </a:r>
            <a:r>
              <a:rPr lang="en-GB" altLang="en-US" sz="2400" dirty="0" smtClean="0"/>
              <a:t>.</a:t>
            </a:r>
          </a:p>
          <a:p>
            <a:pPr>
              <a:lnSpc>
                <a:spcPct val="110000"/>
              </a:lnSpc>
            </a:pPr>
            <a:r>
              <a:rPr lang="en-GB" altLang="en-US" sz="2400" dirty="0" err="1" smtClean="0"/>
              <a:t>L’insieme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tutti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possibili</a:t>
            </a:r>
            <a:r>
              <a:rPr lang="en-GB" altLang="en-US" sz="2400" dirty="0" smtClean="0"/>
              <a:t> pattern forma lo </a:t>
            </a:r>
            <a:r>
              <a:rPr lang="en-GB" altLang="en-US" sz="2400" dirty="0" err="1" smtClean="0"/>
              <a:t>spazio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dei</a:t>
            </a:r>
            <a:r>
              <a:rPr lang="en-GB" altLang="en-US" sz="2400" dirty="0" smtClean="0"/>
              <a:t> pattern o </a:t>
            </a:r>
            <a:r>
              <a:rPr lang="en-GB" altLang="en-US" sz="2400" dirty="0" err="1" smtClean="0"/>
              <a:t>delle</a:t>
            </a:r>
            <a:r>
              <a:rPr lang="en-GB" altLang="en-US" sz="2400" dirty="0" smtClean="0"/>
              <a:t> </a:t>
            </a:r>
            <a:r>
              <a:rPr lang="en-GB" altLang="en-US" sz="2400" i="1" dirty="0" smtClean="0"/>
              <a:t>feature</a:t>
            </a:r>
            <a:r>
              <a:rPr lang="en-GB" altLang="en-US" sz="2400" dirty="0" smtClean="0"/>
              <a:t>.</a:t>
            </a:r>
          </a:p>
          <a:p>
            <a:pPr>
              <a:lnSpc>
                <a:spcPct val="110000"/>
              </a:lnSpc>
            </a:pPr>
            <a:r>
              <a:rPr lang="en-GB" altLang="en-US" sz="2400" dirty="0" err="1" smtClean="0"/>
              <a:t>Nella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classificazione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statistica</a:t>
            </a:r>
            <a:r>
              <a:rPr lang="en-GB" altLang="en-US" sz="2400" dirty="0" smtClean="0"/>
              <a:t>, </a:t>
            </a:r>
            <a:r>
              <a:rPr lang="en-GB" altLang="en-US" sz="2400" dirty="0" err="1" smtClean="0"/>
              <a:t>alle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entità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interesse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sono</a:t>
            </a:r>
            <a:r>
              <a:rPr lang="en-GB" altLang="en-US" sz="2400" dirty="0" smtClean="0"/>
              <a:t> associate </a:t>
            </a:r>
            <a:r>
              <a:rPr lang="en-GB" altLang="en-US" sz="2400" dirty="0" err="1" smtClean="0"/>
              <a:t>delle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distribuzioni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probabilità</a:t>
            </a:r>
            <a:endParaRPr lang="en-GB" altLang="en-US" sz="2400" dirty="0" smtClean="0"/>
          </a:p>
          <a:p>
            <a:pPr>
              <a:lnSpc>
                <a:spcPct val="110000"/>
              </a:lnSpc>
            </a:pPr>
            <a:r>
              <a:rPr lang="en-GB" altLang="en-US" sz="2400" dirty="0" smtClean="0"/>
              <a:t>Un pattern è </a:t>
            </a:r>
            <a:r>
              <a:rPr lang="en-GB" altLang="en-US" sz="2400" dirty="0" err="1" smtClean="0"/>
              <a:t>un’</a:t>
            </a:r>
            <a:r>
              <a:rPr lang="en-GB" altLang="en-US" sz="2400" dirty="0" err="1" smtClean="0"/>
              <a:t>entità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interesse</a:t>
            </a:r>
            <a:r>
              <a:rPr lang="en-GB" altLang="en-US" sz="2400" dirty="0" smtClean="0"/>
              <a:t>, </a:t>
            </a:r>
            <a:r>
              <a:rPr lang="en-GB" altLang="en-US" sz="2400" dirty="0" err="1" smtClean="0"/>
              <a:t>quindi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anche</a:t>
            </a:r>
            <a:r>
              <a:rPr lang="en-GB" altLang="en-US" sz="2400" dirty="0" smtClean="0"/>
              <a:t> ad </a:t>
            </a:r>
            <a:r>
              <a:rPr lang="en-GB" altLang="en-US" sz="2400" dirty="0" err="1" smtClean="0"/>
              <a:t>essa</a:t>
            </a:r>
            <a:r>
              <a:rPr lang="en-GB" altLang="en-US" sz="2400" dirty="0" smtClean="0"/>
              <a:t> è </a:t>
            </a:r>
            <a:r>
              <a:rPr lang="en-GB" altLang="en-US" sz="2400" dirty="0" err="1" smtClean="0"/>
              <a:t>associata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una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probabilità</a:t>
            </a:r>
            <a:r>
              <a:rPr lang="en-GB" altLang="en-US" sz="2400" dirty="0" smtClean="0"/>
              <a:t>! </a:t>
            </a:r>
            <a:endParaRPr lang="en-GB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09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0F14D707-3B34-48C6-9116-F0146F0FB127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39</a:t>
            </a:fld>
            <a:endParaRPr lang="en-GB" altLang="en-US" sz="1000" smtClean="0"/>
          </a:p>
        </p:txBody>
      </p:sp>
      <p:sp>
        <p:nvSpPr>
          <p:cNvPr id="4096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28675"/>
          </a:xfrm>
        </p:spPr>
        <p:txBody>
          <a:bodyPr/>
          <a:lstStyle/>
          <a:p>
            <a:r>
              <a:rPr lang="en-GB" altLang="en-US" sz="3200" smtClean="0"/>
              <a:t>Classificatore di Bayes</a:t>
            </a:r>
          </a:p>
        </p:txBody>
      </p:sp>
      <p:sp>
        <p:nvSpPr>
          <p:cNvPr id="4096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23850" y="981075"/>
            <a:ext cx="8351838" cy="4962525"/>
          </a:xfrm>
        </p:spPr>
        <p:txBody>
          <a:bodyPr/>
          <a:lstStyle/>
          <a:p>
            <a:r>
              <a:rPr lang="en-GB" altLang="en-US" dirty="0" smtClean="0"/>
              <a:t>Framework di base per la </a:t>
            </a:r>
            <a:r>
              <a:rPr lang="en-GB" altLang="en-US" dirty="0" err="1" smtClean="0"/>
              <a:t>classificazione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statistica</a:t>
            </a:r>
            <a:endParaRPr lang="en-GB" altLang="en-US" dirty="0" smtClean="0"/>
          </a:p>
          <a:p>
            <a:r>
              <a:rPr lang="en-GB" altLang="en-US" dirty="0" err="1" smtClean="0"/>
              <a:t>Lavagna</a:t>
            </a:r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300788" y="6337300"/>
            <a:ext cx="21336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z="3600" dirty="0" smtClean="0"/>
              <a:t>Esempio, bilancia multimediale</a:t>
            </a:r>
            <a:endParaRPr lang="en-US" altLang="en-US" sz="3600" dirty="0" smtClean="0"/>
          </a:p>
        </p:txBody>
      </p:sp>
      <p:pic>
        <p:nvPicPr>
          <p:cNvPr id="7" name="Picture 2" descr="http://images03.olx-st.com/ui/1/01/78/1353670695_458849378_2-Bilancia-elettronicaself-service-Vibo-Valenti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85" y="1524000"/>
            <a:ext cx="3487614" cy="464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iosb.fraunhofer.de/servlet/is/4549/Banane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185" y="1675589"/>
            <a:ext cx="2057917" cy="217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iosb.fraunhofer.de/servlet/is/4549/BirnenAepfe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336" y="1675589"/>
            <a:ext cx="2037002" cy="214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/>
          <p:nvPr/>
        </p:nvSpPr>
        <p:spPr>
          <a:xfrm>
            <a:off x="6818336" y="4506736"/>
            <a:ext cx="17553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http://www.iosb.fraunhofer.de/servlet/is/33328/</a:t>
            </a:r>
          </a:p>
        </p:txBody>
      </p:sp>
      <p:pic>
        <p:nvPicPr>
          <p:cNvPr id="11" name="2010_02_19_fruchterkennung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70651" y="4165243"/>
            <a:ext cx="2139639" cy="200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9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198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0E9A516-24AB-4E6C-8F7F-FAEB0C5F40F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40</a:t>
            </a:fld>
            <a:endParaRPr lang="en-GB" altLang="en-US" sz="1000" smtClean="0"/>
          </a:p>
        </p:txBody>
      </p:sp>
      <p:sp>
        <p:nvSpPr>
          <p:cNvPr id="4198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-152400"/>
            <a:ext cx="7772400" cy="1143000"/>
          </a:xfrm>
        </p:spPr>
        <p:txBody>
          <a:bodyPr/>
          <a:lstStyle/>
          <a:p>
            <a:r>
              <a:rPr lang="en-GB" altLang="en-US" smtClean="0"/>
              <a:t>Stima delle pdf</a:t>
            </a:r>
          </a:p>
        </p:txBody>
      </p:sp>
      <p:sp>
        <p:nvSpPr>
          <p:cNvPr id="4198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848600" cy="52466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i="1" smtClean="0"/>
              <a:t>Classificatori parametrici</a:t>
            </a:r>
            <a:endParaRPr lang="en-GB" altLang="en-US" smtClean="0"/>
          </a:p>
          <a:p>
            <a:pPr lvl="1">
              <a:lnSpc>
                <a:spcPct val="90000"/>
              </a:lnSpc>
            </a:pPr>
            <a:r>
              <a:rPr lang="en-GB" altLang="en-US" smtClean="0"/>
              <a:t>si fissa il modello della distribuzione e sulla base del training set se ne stimano i parametri;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esempio: classificatore gaussiano.</a:t>
            </a:r>
          </a:p>
          <a:p>
            <a:pPr>
              <a:lnSpc>
                <a:spcPct val="90000"/>
              </a:lnSpc>
            </a:pPr>
            <a:r>
              <a:rPr lang="en-GB" altLang="en-US" i="1" smtClean="0"/>
              <a:t>Classificatori non parametrici</a:t>
            </a:r>
            <a:r>
              <a:rPr lang="en-GB" altLang="en-US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nessuna assunzione sulla forma della pdf, la stima si basa esclusivamente sui dati;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esempio: K-nearest Neighbor.</a:t>
            </a:r>
          </a:p>
          <a:p>
            <a:pPr>
              <a:lnSpc>
                <a:spcPct val="90000"/>
              </a:lnSpc>
            </a:pPr>
            <a:r>
              <a:rPr lang="en-GB" altLang="en-US" i="1" smtClean="0"/>
              <a:t>Classificatori semi-parametrici</a:t>
            </a:r>
            <a:endParaRPr lang="en-GB" altLang="en-US" smtClean="0"/>
          </a:p>
          <a:p>
            <a:pPr lvl="1">
              <a:lnSpc>
                <a:spcPct val="90000"/>
              </a:lnSpc>
            </a:pPr>
            <a:r>
              <a:rPr lang="en-GB" altLang="en-US" smtClean="0"/>
              <a:t>si ha una classe molto generale di modelli di pdf, in cui il numero di parametri puó essere aumentato in modo sistematico per costruire modelli sempre piú flessibili;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esempio: reti neurali.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301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1FBA1B3-4626-4D3E-9121-6E1DB0436B7B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41</a:t>
            </a:fld>
            <a:endParaRPr lang="en-GB" altLang="en-US" sz="1000" smtClean="0"/>
          </a:p>
        </p:txBody>
      </p:sp>
      <p:sp>
        <p:nvSpPr>
          <p:cNvPr id="4301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052513"/>
            <a:ext cx="7772400" cy="4738687"/>
          </a:xfrm>
        </p:spPr>
        <p:txBody>
          <a:bodyPr/>
          <a:lstStyle/>
          <a:p>
            <a:r>
              <a:rPr lang="it-IT" altLang="en-US" smtClean="0"/>
              <a:t>Classificatore non parametrico.</a:t>
            </a:r>
          </a:p>
          <a:p>
            <a:r>
              <a:rPr lang="it-IT" altLang="en-US" smtClean="0"/>
              <a:t>Molto utilizzato per la sua semplicità, flessibilità e ragionevole accuratezza dei risultati prodotti.</a:t>
            </a:r>
          </a:p>
          <a:p>
            <a:r>
              <a:rPr lang="it-IT" altLang="en-US" smtClean="0"/>
              <a:t>IDEA: due elementi della stessa classe avranno, molto probabilmente, caratteristiche simili, cioè saranno vicini nello spazio dei punti che rappresenta il problema </a:t>
            </a:r>
          </a:p>
          <a:p>
            <a:endParaRPr lang="it-IT" altLang="en-US" smtClean="0"/>
          </a:p>
          <a:p>
            <a:endParaRPr lang="it-IT" altLang="en-US" smtClean="0"/>
          </a:p>
          <a:p>
            <a:pPr algn="ctr">
              <a:buFontTx/>
              <a:buNone/>
            </a:pPr>
            <a:r>
              <a:rPr lang="it-IT" altLang="en-US" smtClean="0"/>
              <a:t>La classe di un punto può essere determinata analizzando la classe dei punti in un suo intorno</a:t>
            </a:r>
          </a:p>
        </p:txBody>
      </p:sp>
      <p:sp>
        <p:nvSpPr>
          <p:cNvPr id="43013" name="AutoShape 4"/>
          <p:cNvSpPr>
            <a:spLocks noChangeArrowheads="1"/>
          </p:cNvSpPr>
          <p:nvPr/>
        </p:nvSpPr>
        <p:spPr bwMode="auto">
          <a:xfrm>
            <a:off x="3995738" y="4437063"/>
            <a:ext cx="1152525" cy="863600"/>
          </a:xfrm>
          <a:prstGeom prst="downArrow">
            <a:avLst>
              <a:gd name="adj1" fmla="val 47981"/>
              <a:gd name="adj2" fmla="val 48097"/>
            </a:avLst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3014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954087"/>
          </a:xfrm>
        </p:spPr>
        <p:txBody>
          <a:bodyPr/>
          <a:lstStyle/>
          <a:p>
            <a:r>
              <a:rPr lang="it-IT" altLang="en-US" smtClean="0"/>
              <a:t>K Nearest Neighbor (KNN)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40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2627978-42AE-4ECC-8481-4C8761224E16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42</a:t>
            </a:fld>
            <a:endParaRPr lang="en-GB" altLang="en-US" sz="1000" smtClean="0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mtClean="0"/>
              <a:t>Algoritmo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497888" cy="4465637"/>
          </a:xfrm>
        </p:spPr>
        <p:txBody>
          <a:bodyPr/>
          <a:lstStyle/>
          <a:p>
            <a:r>
              <a:rPr lang="it-IT" altLang="en-US" smtClean="0"/>
              <a:t>Dato un insieme di esempi X, dato un punto da classificare x</a:t>
            </a:r>
            <a:r>
              <a:rPr lang="it-IT" altLang="en-US" baseline="-25000" smtClean="0"/>
              <a:t>0</a:t>
            </a:r>
            <a:r>
              <a:rPr lang="it-IT" altLang="en-US" smtClean="0"/>
              <a:t>:</a:t>
            </a:r>
          </a:p>
          <a:p>
            <a:pPr lvl="1"/>
            <a:r>
              <a:rPr lang="it-IT" altLang="en-US" smtClean="0"/>
              <a:t>si calcola l’insieme U dei K punti di X più vicini a x</a:t>
            </a:r>
            <a:r>
              <a:rPr lang="it-IT" altLang="en-US" baseline="-25000" smtClean="0"/>
              <a:t>0</a:t>
            </a:r>
            <a:r>
              <a:rPr lang="it-IT" altLang="en-US" smtClean="0"/>
              <a:t> secondo una determinata metrica </a:t>
            </a:r>
            <a:r>
              <a:rPr lang="it-IT" altLang="en-US" smtClean="0">
                <a:sym typeface="Symbol" pitchFamily="18" charset="2"/>
              </a:rPr>
              <a:t> </a:t>
            </a:r>
            <a:r>
              <a:rPr lang="it-IT" altLang="en-US" smtClean="0"/>
              <a:t>(di solito la distanza euclidea);</a:t>
            </a:r>
          </a:p>
          <a:p>
            <a:pPr lvl="1"/>
            <a:r>
              <a:rPr lang="it-IT" altLang="en-US" smtClean="0"/>
              <a:t>si calcola la classe C più frequente all’interno dell’insieme U;</a:t>
            </a:r>
          </a:p>
          <a:p>
            <a:pPr lvl="1"/>
            <a:r>
              <a:rPr lang="it-IT" altLang="en-US" smtClean="0"/>
              <a:t>x</a:t>
            </a:r>
            <a:r>
              <a:rPr lang="it-IT" altLang="en-US" baseline="-25000" smtClean="0"/>
              <a:t>0</a:t>
            </a:r>
            <a:r>
              <a:rPr lang="it-IT" altLang="en-US" smtClean="0"/>
              <a:t> verrà classificato come appartenente a C.</a:t>
            </a:r>
          </a:p>
          <a:p>
            <a:endParaRPr lang="it-IT" altLang="en-US" smtClean="0"/>
          </a:p>
          <a:p>
            <a:r>
              <a:rPr lang="it-IT" altLang="en-US" smtClean="0"/>
              <a:t>Problema: scelta del parametro K e della metrica </a:t>
            </a:r>
            <a:r>
              <a:rPr lang="it-IT" altLang="en-US" smtClean="0">
                <a:sym typeface="Symbol" pitchFamily="18" charset="2"/>
              </a:rPr>
              <a:t>.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505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C3D2D426-08AE-4DC6-B297-E64C4D3285E4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43</a:t>
            </a:fld>
            <a:endParaRPr lang="en-GB" altLang="en-US" sz="1000" smtClean="0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Reti neurali, un caso </a:t>
            </a:r>
            <a:r>
              <a:rPr lang="en-US" altLang="en-US" smtClean="0"/>
              <a:t>(quasi) a parte</a:t>
            </a:r>
            <a:endParaRPr lang="en-GB" altLang="en-US" smtClean="0"/>
          </a:p>
        </p:txBody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/>
              <a:t>Sistema artificiale di elaborazione dell’informazione che emula il sistema nervoso animale.</a:t>
            </a:r>
          </a:p>
          <a:p>
            <a:r>
              <a:rPr lang="en-GB" altLang="en-US" smtClean="0"/>
              <a:t>Caratteristiche del sistema nervoso animale:</a:t>
            </a:r>
          </a:p>
          <a:p>
            <a:pPr lvl="1"/>
            <a:r>
              <a:rPr lang="en-GB" altLang="en-US" smtClean="0"/>
              <a:t>robusto e resistente ai guasti;</a:t>
            </a:r>
          </a:p>
          <a:p>
            <a:pPr lvl="1"/>
            <a:r>
              <a:rPr lang="en-GB" altLang="en-US" smtClean="0"/>
              <a:t>flessibile, si adatta a situazioni nuove imparando;</a:t>
            </a:r>
          </a:p>
          <a:p>
            <a:pPr lvl="1"/>
            <a:r>
              <a:rPr lang="en-GB" altLang="en-US" smtClean="0"/>
              <a:t>lavora anche con informazione approssimata, incompleta o affetta da errore;</a:t>
            </a:r>
          </a:p>
          <a:p>
            <a:pPr lvl="1"/>
            <a:r>
              <a:rPr lang="en-GB" altLang="en-US" smtClean="0"/>
              <a:t>permette un calcolo altamente parallelo;</a:t>
            </a:r>
          </a:p>
          <a:p>
            <a:pPr lvl="1"/>
            <a:r>
              <a:rPr lang="en-GB" altLang="en-US" smtClean="0"/>
              <a:t>piccolo e compatto.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60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4894AB8F-3024-4EBC-BC5A-AD62E0736CF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44</a:t>
            </a:fld>
            <a:endParaRPr lang="en-GB" altLang="en-US" sz="1000" smtClean="0"/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304800"/>
            <a:ext cx="7772400" cy="4572000"/>
          </a:xfrm>
        </p:spPr>
        <p:txBody>
          <a:bodyPr/>
          <a:lstStyle/>
          <a:p>
            <a:r>
              <a:rPr lang="en-GB" altLang="en-US" smtClean="0"/>
              <a:t>Reti neurali: struttura complessa, composta da tante unitá elementari di calcolo collegate tra loro in vario modo.</a:t>
            </a:r>
          </a:p>
          <a:p>
            <a:r>
              <a:rPr lang="en-GB" altLang="en-US" smtClean="0"/>
              <a:t>Le unitá elementari sono dette </a:t>
            </a:r>
            <a:r>
              <a:rPr lang="en-GB" altLang="en-US" i="1" smtClean="0"/>
              <a:t>neuroni</a:t>
            </a:r>
            <a:r>
              <a:rPr lang="en-GB" altLang="en-US" smtClean="0"/>
              <a:t>.</a:t>
            </a:r>
          </a:p>
          <a:p>
            <a:r>
              <a:rPr lang="en-GB" altLang="en-US" smtClean="0"/>
              <a:t>I collegamenti sono detti </a:t>
            </a:r>
            <a:r>
              <a:rPr lang="en-GB" altLang="en-US" i="1" smtClean="0"/>
              <a:t>sinapsi.</a:t>
            </a:r>
            <a:endParaRPr lang="en-GB" altLang="en-US" smtClean="0"/>
          </a:p>
        </p:txBody>
      </p:sp>
      <p:graphicFrame>
        <p:nvGraphicFramePr>
          <p:cNvPr id="46085" name="Object 6"/>
          <p:cNvGraphicFramePr>
            <a:graphicFrameLocks noChangeAspect="1"/>
          </p:cNvGraphicFramePr>
          <p:nvPr/>
        </p:nvGraphicFramePr>
        <p:xfrm>
          <a:off x="990600" y="2819400"/>
          <a:ext cx="7239000" cy="253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Immagine bitmap" r:id="rId4" imgW="6066046" imgH="2126164" progId="Paint.Picture">
                  <p:embed/>
                </p:oleObj>
              </mc:Choice>
              <mc:Fallback>
                <p:oleObj name="Immagine bitmap" r:id="rId4" imgW="6066046" imgH="2126164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819400"/>
                        <a:ext cx="7239000" cy="253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Text Box 7"/>
          <p:cNvSpPr txBox="1">
            <a:spLocks noChangeArrowheads="1"/>
          </p:cNvSpPr>
          <p:nvPr/>
        </p:nvSpPr>
        <p:spPr bwMode="auto">
          <a:xfrm>
            <a:off x="228600" y="5410200"/>
            <a:ext cx="809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input</a:t>
            </a:r>
          </a:p>
        </p:txBody>
      </p:sp>
      <p:sp>
        <p:nvSpPr>
          <p:cNvPr id="46087" name="Text Box 8"/>
          <p:cNvSpPr txBox="1">
            <a:spLocks noChangeArrowheads="1"/>
          </p:cNvSpPr>
          <p:nvPr/>
        </p:nvSpPr>
        <p:spPr bwMode="auto">
          <a:xfrm>
            <a:off x="2133600" y="5638800"/>
            <a:ext cx="674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pesi</a:t>
            </a:r>
          </a:p>
        </p:txBody>
      </p:sp>
      <p:sp>
        <p:nvSpPr>
          <p:cNvPr id="46088" name="Text Box 9"/>
          <p:cNvSpPr txBox="1">
            <a:spLocks noChangeArrowheads="1"/>
          </p:cNvSpPr>
          <p:nvPr/>
        </p:nvSpPr>
        <p:spPr bwMode="auto">
          <a:xfrm>
            <a:off x="2819400" y="5562600"/>
            <a:ext cx="1536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sommatore</a:t>
            </a:r>
          </a:p>
        </p:txBody>
      </p:sp>
      <p:sp>
        <p:nvSpPr>
          <p:cNvPr id="46089" name="Text Box 10"/>
          <p:cNvSpPr txBox="1">
            <a:spLocks noChangeArrowheads="1"/>
          </p:cNvSpPr>
          <p:nvPr/>
        </p:nvSpPr>
        <p:spPr bwMode="auto">
          <a:xfrm>
            <a:off x="4572000" y="5419725"/>
            <a:ext cx="18954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GB" altLang="en-US" sz="2400"/>
              <a:t>funzione di attivazione</a:t>
            </a:r>
          </a:p>
        </p:txBody>
      </p:sp>
      <p:sp>
        <p:nvSpPr>
          <p:cNvPr id="46090" name="Text Box 11"/>
          <p:cNvSpPr txBox="1">
            <a:spLocks noChangeArrowheads="1"/>
          </p:cNvSpPr>
          <p:nvPr/>
        </p:nvSpPr>
        <p:spPr bwMode="auto">
          <a:xfrm>
            <a:off x="7496175" y="5257800"/>
            <a:ext cx="962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output</a:t>
            </a:r>
          </a:p>
        </p:txBody>
      </p:sp>
      <p:sp>
        <p:nvSpPr>
          <p:cNvPr id="46091" name="Line 12"/>
          <p:cNvSpPr>
            <a:spLocks noChangeShapeType="1"/>
          </p:cNvSpPr>
          <p:nvPr/>
        </p:nvSpPr>
        <p:spPr bwMode="auto">
          <a:xfrm flipV="1">
            <a:off x="609600" y="5105400"/>
            <a:ext cx="4572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2" name="Line 13"/>
          <p:cNvSpPr>
            <a:spLocks noChangeShapeType="1"/>
          </p:cNvSpPr>
          <p:nvPr/>
        </p:nvSpPr>
        <p:spPr bwMode="auto">
          <a:xfrm flipH="1" flipV="1">
            <a:off x="2209800" y="5029200"/>
            <a:ext cx="22860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3" name="Line 14"/>
          <p:cNvSpPr>
            <a:spLocks noChangeShapeType="1"/>
          </p:cNvSpPr>
          <p:nvPr/>
        </p:nvSpPr>
        <p:spPr bwMode="auto">
          <a:xfrm flipV="1">
            <a:off x="3505200" y="4876800"/>
            <a:ext cx="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4" name="Line 16"/>
          <p:cNvSpPr>
            <a:spLocks noChangeShapeType="1"/>
          </p:cNvSpPr>
          <p:nvPr/>
        </p:nvSpPr>
        <p:spPr bwMode="auto">
          <a:xfrm flipV="1">
            <a:off x="5486400" y="4876800"/>
            <a:ext cx="1524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5" name="Line 17"/>
          <p:cNvSpPr>
            <a:spLocks noChangeShapeType="1"/>
          </p:cNvSpPr>
          <p:nvPr/>
        </p:nvSpPr>
        <p:spPr bwMode="auto">
          <a:xfrm flipV="1">
            <a:off x="8001000" y="44958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71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8EFC0445-3A9F-487E-867D-E057C32D9319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45</a:t>
            </a:fld>
            <a:endParaRPr lang="en-GB" altLang="en-US" sz="1000" smtClean="0"/>
          </a:p>
        </p:txBody>
      </p:sp>
      <p:grpSp>
        <p:nvGrpSpPr>
          <p:cNvPr id="47108" name="Group 4"/>
          <p:cNvGrpSpPr>
            <a:grpSpLocks/>
          </p:cNvGrpSpPr>
          <p:nvPr/>
        </p:nvGrpSpPr>
        <p:grpSpPr bwMode="auto">
          <a:xfrm>
            <a:off x="304800" y="685800"/>
            <a:ext cx="5254625" cy="5518150"/>
            <a:chOff x="2308" y="556"/>
            <a:chExt cx="3310" cy="3476"/>
          </a:xfrm>
        </p:grpSpPr>
        <p:graphicFrame>
          <p:nvGraphicFramePr>
            <p:cNvPr id="47111" name="Object 5"/>
            <p:cNvGraphicFramePr>
              <a:graphicFrameLocks noChangeAspect="1"/>
            </p:cNvGraphicFramePr>
            <p:nvPr/>
          </p:nvGraphicFramePr>
          <p:xfrm>
            <a:off x="2308" y="556"/>
            <a:ext cx="3310" cy="27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15" name="Immagine bitmap" r:id="rId4" imgW="3779848" imgH="3132091" progId="Paint.Picture">
                    <p:embed/>
                  </p:oleObj>
                </mc:Choice>
                <mc:Fallback>
                  <p:oleObj name="Immagine bitmap" r:id="rId4" imgW="3779848" imgH="3132091" progId="Paint.Picture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8" y="556"/>
                          <a:ext cx="3310" cy="27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112" name="AutoShape 6"/>
            <p:cNvSpPr>
              <a:spLocks noChangeArrowheads="1"/>
            </p:cNvSpPr>
            <p:nvPr/>
          </p:nvSpPr>
          <p:spPr bwMode="auto">
            <a:xfrm>
              <a:off x="2506" y="3491"/>
              <a:ext cx="2900" cy="323"/>
            </a:xfrm>
            <a:prstGeom prst="rightArrow">
              <a:avLst>
                <a:gd name="adj1" fmla="val 50000"/>
                <a:gd name="adj2" fmla="val 224458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7113" name="Text Box 7"/>
            <p:cNvSpPr txBox="1">
              <a:spLocks noChangeArrowheads="1"/>
            </p:cNvSpPr>
            <p:nvPr/>
          </p:nvSpPr>
          <p:spPr bwMode="auto">
            <a:xfrm>
              <a:off x="3166" y="3744"/>
              <a:ext cx="18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it-IT" altLang="en-US" sz="2400"/>
                <a:t>Informazione</a:t>
              </a:r>
            </a:p>
          </p:txBody>
        </p:sp>
      </p:grpSp>
      <p:sp>
        <p:nvSpPr>
          <p:cNvPr id="47109" name="Text Box 9"/>
          <p:cNvSpPr txBox="1">
            <a:spLocks noChangeArrowheads="1"/>
          </p:cNvSpPr>
          <p:nvPr/>
        </p:nvSpPr>
        <p:spPr bwMode="auto">
          <a:xfrm>
            <a:off x="5867400" y="2590800"/>
            <a:ext cx="23764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 i="1"/>
              <a:t>Feed forward neural networks</a:t>
            </a:r>
          </a:p>
        </p:txBody>
      </p:sp>
      <p:sp>
        <p:nvSpPr>
          <p:cNvPr id="47110" name="Rectangle 2"/>
          <p:cNvSpPr>
            <a:spLocks noGrp="1" noChangeArrowheads="1"/>
          </p:cNvSpPr>
          <p:nvPr>
            <p:ph type="title"/>
          </p:nvPr>
        </p:nvSpPr>
        <p:spPr>
          <a:xfrm>
            <a:off x="4716463" y="692150"/>
            <a:ext cx="4114800" cy="863600"/>
          </a:xfrm>
        </p:spPr>
        <p:txBody>
          <a:bodyPr/>
          <a:lstStyle/>
          <a:p>
            <a:r>
              <a:rPr lang="en-GB" altLang="en-US" smtClean="0"/>
              <a:t>Diverse topologie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813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BF059266-43F6-4BC8-A899-13CD8BF5E762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46</a:t>
            </a:fld>
            <a:endParaRPr lang="en-GB" altLang="en-US" sz="1000" smtClean="0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8013"/>
          </a:xfrm>
        </p:spPr>
        <p:txBody>
          <a:bodyPr/>
          <a:lstStyle/>
          <a:p>
            <a:r>
              <a:rPr lang="it-IT" altLang="en-US" sz="3200" smtClean="0"/>
              <a:t>Combinazioni di classificatori</a:t>
            </a:r>
          </a:p>
        </p:txBody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08050"/>
            <a:ext cx="8497887" cy="5473700"/>
          </a:xfrm>
        </p:spPr>
        <p:txBody>
          <a:bodyPr/>
          <a:lstStyle/>
          <a:p>
            <a:r>
              <a:rPr lang="it-IT" altLang="en-US" sz="2400" smtClean="0"/>
              <a:t>Problema poco studiato e solo recentemente ripreso.</a:t>
            </a:r>
          </a:p>
          <a:p>
            <a:r>
              <a:rPr lang="it-IT" altLang="en-US" sz="2400" smtClean="0"/>
              <a:t>Assumono</a:t>
            </a:r>
          </a:p>
          <a:p>
            <a:pPr lvl="1"/>
            <a:r>
              <a:rPr lang="it-IT" altLang="en-US" sz="2000" smtClean="0"/>
              <a:t>classificatori diversi e con prestazioni diverse e non ottime;</a:t>
            </a:r>
          </a:p>
          <a:p>
            <a:pPr lvl="1"/>
            <a:r>
              <a:rPr lang="it-IT" altLang="en-US" sz="2000" smtClean="0"/>
              <a:t>training set diversi;</a:t>
            </a:r>
          </a:p>
          <a:p>
            <a:pPr lvl="1"/>
            <a:r>
              <a:rPr lang="it-IT" altLang="en-US" sz="2000" smtClean="0"/>
              <a:t>diversi classificatori addestrati con uguali training set e quindi con prestazioni diverse;</a:t>
            </a:r>
          </a:p>
          <a:p>
            <a:pPr lvl="1"/>
            <a:r>
              <a:rPr lang="it-IT" altLang="en-US" sz="2000" smtClean="0"/>
              <a:t>ugual classificatori addestrati differentemente (NN) e che risultano avere differenti prestazioni.</a:t>
            </a:r>
          </a:p>
          <a:p>
            <a:r>
              <a:rPr lang="it-IT" altLang="en-US" sz="2400" smtClean="0"/>
              <a:t>Obiettivo di aumentare le prestazioni </a:t>
            </a:r>
          </a:p>
          <a:p>
            <a:r>
              <a:rPr lang="it-IT" altLang="en-US" sz="2400" smtClean="0"/>
              <a:t>Approcci:</a:t>
            </a:r>
          </a:p>
          <a:p>
            <a:pPr lvl="1"/>
            <a:r>
              <a:rPr lang="it-IT" altLang="en-US" sz="2000" smtClean="0"/>
              <a:t>parallelo: si combinano i risultati dei singoli classificatori;</a:t>
            </a:r>
          </a:p>
          <a:p>
            <a:pPr lvl="1"/>
            <a:r>
              <a:rPr lang="it-IT" altLang="en-US" sz="2000" smtClean="0"/>
              <a:t>seriale: i risultati di uno sono input del successivo fino al risultato finale;</a:t>
            </a:r>
          </a:p>
          <a:p>
            <a:pPr lvl="1"/>
            <a:r>
              <a:rPr lang="it-IT" altLang="en-US" sz="2000" smtClean="0"/>
              <a:t>gerarchico: i classificatori sono strutturati ad albero e i risultati combinati adeguatamente.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915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FB4A043C-1A74-4271-A8DE-9B6AA8C2E8E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47</a:t>
            </a:fld>
            <a:endParaRPr lang="en-GB" altLang="en-US" sz="1000" smtClean="0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52475"/>
          </a:xfrm>
        </p:spPr>
        <p:txBody>
          <a:bodyPr/>
          <a:lstStyle/>
          <a:p>
            <a:r>
              <a:rPr lang="it-IT" altLang="en-US" b="1" smtClean="0"/>
              <a:t>In sintesi ...</a:t>
            </a:r>
          </a:p>
        </p:txBody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25538"/>
            <a:ext cx="7773988" cy="5472112"/>
          </a:xfrm>
        </p:spPr>
        <p:txBody>
          <a:bodyPr/>
          <a:lstStyle/>
          <a:p>
            <a:r>
              <a:rPr lang="it-IT" altLang="en-US" sz="2600" smtClean="0"/>
              <a:t>... nell’uso di questi algoritmi di apprendimento bisogna tener conto di </a:t>
            </a:r>
          </a:p>
          <a:p>
            <a:pPr lvl="1"/>
            <a:r>
              <a:rPr lang="it-IT" altLang="en-US" sz="2200" smtClean="0"/>
              <a:t>complessità del modello (</a:t>
            </a:r>
            <a:r>
              <a:rPr lang="it-IT" altLang="en-US" sz="2200" i="1" smtClean="0"/>
              <a:t>model selection</a:t>
            </a:r>
            <a:r>
              <a:rPr lang="it-IT" altLang="en-US" sz="2200" smtClean="0"/>
              <a:t>)</a:t>
            </a:r>
          </a:p>
          <a:p>
            <a:pPr lvl="1"/>
            <a:r>
              <a:rPr lang="it-IT" altLang="en-US" sz="2200" smtClean="0"/>
              <a:t>fase di addestramento </a:t>
            </a:r>
            <a:r>
              <a:rPr lang="it-IT" altLang="en-US" sz="2200" i="1" smtClean="0"/>
              <a:t>online </a:t>
            </a:r>
            <a:r>
              <a:rPr lang="it-IT" altLang="en-US" sz="2200" smtClean="0"/>
              <a:t>o </a:t>
            </a:r>
            <a:r>
              <a:rPr lang="it-IT" altLang="en-US" sz="2200" i="1" smtClean="0"/>
              <a:t>batch</a:t>
            </a:r>
          </a:p>
          <a:p>
            <a:pPr lvl="1"/>
            <a:r>
              <a:rPr lang="it-IT" altLang="en-US" sz="2200" smtClean="0"/>
              <a:t>disponibilità e tipo di dati di training, test e validazione</a:t>
            </a:r>
          </a:p>
          <a:p>
            <a:pPr lvl="1"/>
            <a:r>
              <a:rPr lang="it-IT" altLang="en-US" sz="2200" smtClean="0"/>
              <a:t>meccanismi di stop della fase di learning (pb di </a:t>
            </a:r>
            <a:r>
              <a:rPr lang="it-IT" altLang="en-US" sz="2200" i="1" smtClean="0"/>
              <a:t>overfitting</a:t>
            </a:r>
            <a:r>
              <a:rPr lang="it-IT" altLang="en-US" sz="2200" smtClean="0"/>
              <a:t>)</a:t>
            </a:r>
          </a:p>
          <a:p>
            <a:pPr lvl="1"/>
            <a:r>
              <a:rPr lang="it-IT" altLang="en-US" sz="2200" smtClean="0"/>
              <a:t>valutare l’uso di diversi modelli o dello stesso tipo di modello addestrato in modo diverso (insiemi di classificatori)</a:t>
            </a:r>
          </a:p>
          <a:p>
            <a:pPr lvl="1"/>
            <a:r>
              <a:rPr lang="it-IT" altLang="en-US" sz="2200" smtClean="0"/>
              <a:t>bilanciamento dei dati a disposizione</a:t>
            </a:r>
          </a:p>
          <a:p>
            <a:r>
              <a:rPr lang="it-IT" altLang="en-US" sz="2600" smtClean="0"/>
              <a:t>Spesso, tutti questi modelli sono </a:t>
            </a:r>
            <a:r>
              <a:rPr lang="it-IT" altLang="en-US" sz="2600" b="1" smtClean="0"/>
              <a:t>adattati</a:t>
            </a:r>
            <a:r>
              <a:rPr lang="it-IT" altLang="en-US" sz="2600" smtClean="0"/>
              <a:t> allo specifico problema/applicazione da affrontare, sono spesso necessarie </a:t>
            </a:r>
            <a:r>
              <a:rPr lang="it-IT" altLang="en-US" sz="2600" b="1" smtClean="0"/>
              <a:t>metodi e modelli </a:t>
            </a:r>
            <a:r>
              <a:rPr lang="it-IT" altLang="en-US" sz="2600" b="1" i="1" smtClean="0"/>
              <a:t>ad hoc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017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23A3DB0-3EE4-4A04-990D-C64AFAB06B2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48</a:t>
            </a:fld>
            <a:endParaRPr lang="en-GB" altLang="en-US" sz="1000" smtClean="0"/>
          </a:p>
        </p:txBody>
      </p:sp>
      <p:sp>
        <p:nvSpPr>
          <p:cNvPr id="5018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GB" altLang="en-US" sz="4800" b="1" smtClean="0"/>
              <a:t>APPLICAZIONI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120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33427AB-35AD-4F16-97EF-452C365E6E80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49</a:t>
            </a:fld>
            <a:endParaRPr lang="en-GB" altLang="en-US" sz="1000" smtClean="0"/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Il decollo della Pattern Recognition</a:t>
            </a:r>
          </a:p>
        </p:txBody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/>
              <a:t>Fattori che hanno decretato il decollo definitivo della pattern recognition negli ultimi anni:</a:t>
            </a:r>
          </a:p>
          <a:p>
            <a:pPr lvl="1"/>
            <a:r>
              <a:rPr lang="en-GB" altLang="en-US" smtClean="0"/>
              <a:t>aumento della capacitá computazionale dei calcolatori.</a:t>
            </a:r>
          </a:p>
          <a:p>
            <a:pPr lvl="1"/>
            <a:r>
              <a:rPr lang="en-GB" altLang="en-US" smtClean="0"/>
              <a:t>presenza di grosse quantitá di dati </a:t>
            </a:r>
          </a:p>
          <a:p>
            <a:pPr lvl="2"/>
            <a:r>
              <a:rPr lang="en-GB" altLang="en-US" smtClean="0"/>
              <a:t>Internet</a:t>
            </a:r>
          </a:p>
          <a:p>
            <a:pPr lvl="2"/>
            <a:r>
              <a:rPr lang="en-GB" altLang="en-US" smtClean="0"/>
              <a:t>Social media (Facebook, Flickr, Pinterest)</a:t>
            </a:r>
          </a:p>
          <a:p>
            <a:pPr lvl="1"/>
            <a:r>
              <a:rPr lang="en-GB" altLang="en-US" smtClean="0"/>
              <a:t>nuovi sistemi di interazione uomo-macchina, uomo-robot, domotica.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14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FA3D6A5-35DE-4FA7-B7B4-90E76618A17C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000" smtClean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/>
              <a:t>Sistema di Pattern Recognition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7772400" cy="4827587"/>
          </a:xfrm>
        </p:spPr>
        <p:txBody>
          <a:bodyPr/>
          <a:lstStyle/>
          <a:p>
            <a:r>
              <a:rPr lang="en-GB" altLang="en-US" smtClean="0"/>
              <a:t>Raccolta dati</a:t>
            </a:r>
          </a:p>
          <a:p>
            <a:r>
              <a:rPr lang="en-GB" altLang="en-US" smtClean="0"/>
              <a:t>Scelta delle </a:t>
            </a:r>
            <a:r>
              <a:rPr lang="en-GB" altLang="en-US" i="1" smtClean="0"/>
              <a:t>feature</a:t>
            </a:r>
          </a:p>
          <a:p>
            <a:r>
              <a:rPr lang="en-GB" altLang="en-US" smtClean="0"/>
              <a:t>Scelta del modello</a:t>
            </a:r>
          </a:p>
          <a:p>
            <a:r>
              <a:rPr lang="en-GB" altLang="en-US" smtClean="0"/>
              <a:t>Addestramento del modello</a:t>
            </a:r>
          </a:p>
          <a:p>
            <a:r>
              <a:rPr lang="en-GB" altLang="en-US" smtClean="0"/>
              <a:t>Valutazione</a:t>
            </a:r>
          </a:p>
          <a:p>
            <a:pPr>
              <a:lnSpc>
                <a:spcPct val="30000"/>
              </a:lnSpc>
            </a:pPr>
            <a:endParaRPr lang="en-GB" altLang="en-US" smtClean="0"/>
          </a:p>
          <a:p>
            <a:pPr>
              <a:buFontTx/>
              <a:buNone/>
            </a:pPr>
            <a:r>
              <a:rPr lang="en-GB" altLang="en-US" i="1" smtClean="0"/>
              <a:t>	Esempio guida</a:t>
            </a:r>
            <a:r>
              <a:rPr lang="en-GB" altLang="en-US" smtClean="0"/>
              <a:t>: sistema che distingue tra le lettere scritte a mano “a” e “b”.</a:t>
            </a:r>
          </a:p>
        </p:txBody>
      </p:sp>
      <p:grpSp>
        <p:nvGrpSpPr>
          <p:cNvPr id="6150" name="Group 4"/>
          <p:cNvGrpSpPr>
            <a:grpSpLocks/>
          </p:cNvGrpSpPr>
          <p:nvPr/>
        </p:nvGrpSpPr>
        <p:grpSpPr bwMode="auto">
          <a:xfrm>
            <a:off x="5148263" y="4797425"/>
            <a:ext cx="2590800" cy="1295400"/>
            <a:chOff x="1056" y="1344"/>
            <a:chExt cx="2501" cy="1402"/>
          </a:xfrm>
        </p:grpSpPr>
        <p:graphicFrame>
          <p:nvGraphicFramePr>
            <p:cNvPr id="6151" name="Object 5"/>
            <p:cNvGraphicFramePr>
              <a:graphicFrameLocks noChangeAspect="1"/>
            </p:cNvGraphicFramePr>
            <p:nvPr/>
          </p:nvGraphicFramePr>
          <p:xfrm>
            <a:off x="1056" y="1344"/>
            <a:ext cx="1315" cy="1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5" name="Immagine bitmap" r:id="rId4" imgW="2088061" imgH="2225233" progId="Paint.Picture">
                    <p:embed/>
                  </p:oleObj>
                </mc:Choice>
                <mc:Fallback>
                  <p:oleObj name="Immagine bitmap" r:id="rId4" imgW="2088061" imgH="2225233" progId="Paint.Picture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1344"/>
                          <a:ext cx="1315" cy="14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2" name="Object 6"/>
            <p:cNvGraphicFramePr>
              <a:graphicFrameLocks noChangeAspect="1"/>
            </p:cNvGraphicFramePr>
            <p:nvPr/>
          </p:nvGraphicFramePr>
          <p:xfrm>
            <a:off x="2304" y="1368"/>
            <a:ext cx="1253" cy="1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6" name="Immagine bitmap" r:id="rId6" imgW="1988992" imgH="2149026" progId="Paint.Picture">
                    <p:embed/>
                  </p:oleObj>
                </mc:Choice>
                <mc:Fallback>
                  <p:oleObj name="Immagine bitmap" r:id="rId6" imgW="1988992" imgH="2149026" progId="Paint.Picture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4" y="1368"/>
                          <a:ext cx="1253" cy="13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Statistical Pattern Recognition (SPR)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7729537" cy="408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5903913"/>
            <a:ext cx="77470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i="1" u="sng"/>
              <a:t>Costruire programmi che eseguano riconoscimento</a:t>
            </a:r>
            <a:endParaRPr lang="en-US" altLang="en-US" b="1" i="1" u="sng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Video Analytics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7729537" cy="408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Heathrow-Object07-Lobby1-Original.avi">
            <a:hlinkClick r:id="" action="ppaction://media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8" y="2276475"/>
            <a:ext cx="17097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Heathrow-Object07-Lobby1.avi">
            <a:hlinkClick r:id="" action="ppaction://media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276475"/>
            <a:ext cx="170973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Freeform 21"/>
          <p:cNvSpPr/>
          <p:nvPr/>
        </p:nvSpPr>
        <p:spPr>
          <a:xfrm>
            <a:off x="3203575" y="1484313"/>
            <a:ext cx="3313113" cy="649287"/>
          </a:xfrm>
          <a:custGeom>
            <a:avLst/>
            <a:gdLst>
              <a:gd name="connsiteX0" fmla="*/ 0 w 3084394"/>
              <a:gd name="connsiteY0" fmla="*/ 393510 h 789296"/>
              <a:gd name="connsiteX1" fmla="*/ 1692323 w 3084394"/>
              <a:gd name="connsiteY1" fmla="*/ 65964 h 789296"/>
              <a:gd name="connsiteX2" fmla="*/ 3084394 w 3084394"/>
              <a:gd name="connsiteY2" fmla="*/ 789296 h 78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84394" h="789296">
                <a:moveTo>
                  <a:pt x="0" y="393510"/>
                </a:moveTo>
                <a:cubicBezTo>
                  <a:pt x="589128" y="196755"/>
                  <a:pt x="1178257" y="0"/>
                  <a:pt x="1692323" y="65964"/>
                </a:cubicBezTo>
                <a:cubicBezTo>
                  <a:pt x="2206389" y="131928"/>
                  <a:pt x="2645391" y="460612"/>
                  <a:pt x="3084394" y="789296"/>
                </a:cubicBezTo>
              </a:path>
            </a:pathLst>
          </a:custGeom>
          <a:ln w="53975" cap="rnd">
            <a:headEnd w="sm" len="sm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136900" y="2124075"/>
            <a:ext cx="1504950" cy="1885950"/>
          </a:xfrm>
          <a:custGeom>
            <a:avLst/>
            <a:gdLst>
              <a:gd name="connsiteX0" fmla="*/ 0 w 1505243"/>
              <a:gd name="connsiteY0" fmla="*/ 112541 h 1885070"/>
              <a:gd name="connsiteX1" fmla="*/ 872197 w 1505243"/>
              <a:gd name="connsiteY1" fmla="*/ 295421 h 1885070"/>
              <a:gd name="connsiteX2" fmla="*/ 1505243 w 1505243"/>
              <a:gd name="connsiteY2" fmla="*/ 1885070 h 188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5243" h="1885070">
                <a:moveTo>
                  <a:pt x="0" y="112541"/>
                </a:moveTo>
                <a:cubicBezTo>
                  <a:pt x="310661" y="56270"/>
                  <a:pt x="621323" y="0"/>
                  <a:pt x="872197" y="295421"/>
                </a:cubicBezTo>
                <a:cubicBezTo>
                  <a:pt x="1123071" y="590842"/>
                  <a:pt x="1314157" y="1237956"/>
                  <a:pt x="1505243" y="1885070"/>
                </a:cubicBezTo>
              </a:path>
            </a:pathLst>
          </a:custGeom>
          <a:ln w="50800" cap="rnd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pic>
        <p:nvPicPr>
          <p:cNvPr id="24" name="OBJ5-ZonaALobby2tracking.avi">
            <a:hlinkClick r:id="" action="ppaction://media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076700"/>
            <a:ext cx="24479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Freeform 24"/>
          <p:cNvSpPr/>
          <p:nvPr/>
        </p:nvSpPr>
        <p:spPr>
          <a:xfrm>
            <a:off x="87313" y="2700338"/>
            <a:ext cx="1009650" cy="1703387"/>
          </a:xfrm>
          <a:custGeom>
            <a:avLst/>
            <a:gdLst>
              <a:gd name="connsiteX0" fmla="*/ 433754 w 1010529"/>
              <a:gd name="connsiteY0" fmla="*/ 0 h 1702191"/>
              <a:gd name="connsiteX1" fmla="*/ 96129 w 1010529"/>
              <a:gd name="connsiteY1" fmla="*/ 900332 h 1702191"/>
              <a:gd name="connsiteX2" fmla="*/ 1010529 w 1010529"/>
              <a:gd name="connsiteY2" fmla="*/ 1702191 h 170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0529" h="1702191">
                <a:moveTo>
                  <a:pt x="433754" y="0"/>
                </a:moveTo>
                <a:cubicBezTo>
                  <a:pt x="216877" y="308317"/>
                  <a:pt x="0" y="616634"/>
                  <a:pt x="96129" y="900332"/>
                </a:cubicBezTo>
                <a:cubicBezTo>
                  <a:pt x="192258" y="1184031"/>
                  <a:pt x="601393" y="1443111"/>
                  <a:pt x="1010529" y="1702191"/>
                </a:cubicBezTo>
              </a:path>
            </a:pathLst>
          </a:custGeom>
          <a:ln w="50800" cap="rnd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pic>
        <p:nvPicPr>
          <p:cNvPr id="26" name="Lobby1_1_500.avi">
            <a:hlinkClick r:id="" action="ppaction://media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581525"/>
            <a:ext cx="24241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6448425" y="4510088"/>
            <a:ext cx="3614738" cy="3635375"/>
            <a:chOff x="6448902" y="4509654"/>
            <a:chExt cx="3614964" cy="3635896"/>
          </a:xfrm>
        </p:grpSpPr>
        <p:pic>
          <p:nvPicPr>
            <p:cNvPr id="53269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6021288"/>
              <a:ext cx="2267744" cy="54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Arc 28"/>
            <p:cNvSpPr/>
            <p:nvPr/>
          </p:nvSpPr>
          <p:spPr>
            <a:xfrm rot="15012626">
              <a:off x="6438435" y="4520121"/>
              <a:ext cx="3635896" cy="3614964"/>
            </a:xfrm>
            <a:prstGeom prst="arc">
              <a:avLst>
                <a:gd name="adj1" fmla="val 16200000"/>
                <a:gd name="adj2" fmla="val 2816805"/>
              </a:avLst>
            </a:prstGeom>
            <a:ln w="508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53271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256" y="5229200"/>
              <a:ext cx="2123728" cy="4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223838" y="1543050"/>
            <a:ext cx="3556000" cy="1436688"/>
            <a:chOff x="223384" y="1543144"/>
            <a:chExt cx="3556528" cy="1436392"/>
          </a:xfrm>
        </p:grpSpPr>
        <p:sp>
          <p:nvSpPr>
            <p:cNvPr id="36" name="Oval 35"/>
            <p:cNvSpPr/>
            <p:nvPr/>
          </p:nvSpPr>
          <p:spPr>
            <a:xfrm>
              <a:off x="2239808" y="2033581"/>
              <a:ext cx="936764" cy="485675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2682786" y="1773285"/>
              <a:ext cx="520777" cy="304737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1763488" y="2030407"/>
              <a:ext cx="495374" cy="304737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1647582" y="1543144"/>
              <a:ext cx="211169" cy="439647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223384" y="2247849"/>
              <a:ext cx="1511524" cy="431711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2627216" y="2349428"/>
              <a:ext cx="1152696" cy="503134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598090" y="2763680"/>
              <a:ext cx="431864" cy="215856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84213" y="3789363"/>
            <a:ext cx="799147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b="1" i="1"/>
              <a:t>Caratterizzare </a:t>
            </a:r>
            <a:r>
              <a:rPr lang="en-US" altLang="en-US" b="1" i="1">
                <a:solidFill>
                  <a:srgbClr val="C00000"/>
                </a:solidFill>
              </a:rPr>
              <a:t>l’aspetto esteriore </a:t>
            </a:r>
            <a:r>
              <a:rPr lang="en-US" altLang="en-US" b="1" i="1"/>
              <a:t>e il </a:t>
            </a:r>
            <a:r>
              <a:rPr lang="en-US" altLang="en-US" b="1" i="1">
                <a:solidFill>
                  <a:srgbClr val="C00000"/>
                </a:solidFill>
              </a:rPr>
              <a:t>movimento </a:t>
            </a:r>
            <a:r>
              <a:rPr lang="en-US" altLang="en-US" b="1" i="1"/>
              <a:t>delle persone</a:t>
            </a:r>
            <a:endParaRPr lang="en-US" altLang="en-US" b="1"/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/>
          </a:p>
          <a:p>
            <a:pPr algn="ctr">
              <a:spcBef>
                <a:spcPct val="0"/>
              </a:spcBef>
            </a:pPr>
            <a:r>
              <a:rPr lang="en-US" altLang="en-US" b="1"/>
              <a:t> </a:t>
            </a:r>
            <a:r>
              <a:rPr lang="en-US" altLang="en-US" b="1">
                <a:solidFill>
                  <a:srgbClr val="C00000"/>
                </a:solidFill>
              </a:rPr>
              <a:t>Capire </a:t>
            </a:r>
            <a:r>
              <a:rPr lang="en-US" altLang="en-US" b="1"/>
              <a:t>cosa sta succedendo nella scena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/>
          </a:p>
          <a:p>
            <a:pPr algn="ctr">
              <a:spcBef>
                <a:spcPct val="0"/>
              </a:spcBef>
            </a:pPr>
            <a:r>
              <a:rPr lang="en-US" altLang="en-US" b="1">
                <a:solidFill>
                  <a:srgbClr val="C00000"/>
                </a:solidFill>
              </a:rPr>
              <a:t> Prevedere </a:t>
            </a:r>
            <a:r>
              <a:rPr lang="en-US" altLang="en-US" b="1"/>
              <a:t>quello che sta per accadere</a:t>
            </a:r>
            <a:endParaRPr lang="en-US" altLang="en-US" b="1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33858E-6 L -0.26511 -0.18223 " pathEditMode="fixed" rAng="0" ptsTypes="AA">
                                      <p:cBhvr>
                                        <p:cTn id="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9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B140F8A-0C2C-46D3-BDE6-2BDD8DC141C0}" type="slidenum">
              <a:rPr lang="it-IT" altLang="en-US" sz="1000" smtClean="0"/>
              <a:pPr algn="r">
                <a:spcBef>
                  <a:spcPct val="0"/>
                </a:spcBef>
                <a:buFontTx/>
                <a:buNone/>
              </a:pPr>
              <a:t>52</a:t>
            </a:fld>
            <a:endParaRPr lang="it-IT" altLang="en-US" sz="1000" smtClean="0"/>
          </a:p>
        </p:txBody>
      </p:sp>
      <p:pic>
        <p:nvPicPr>
          <p:cNvPr id="54275" name="Picture 2" descr="Immagine in GIPRVeron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341438"/>
            <a:ext cx="5256212" cy="513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smtClean="0">
                <a:solidFill>
                  <a:schemeClr val="tx1"/>
                </a:solidFill>
              </a:rPr>
              <a:t>Video Analytics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Gruppo 3"/>
          <p:cNvGrpSpPr>
            <a:grpSpLocks/>
          </p:cNvGrpSpPr>
          <p:nvPr/>
        </p:nvGrpSpPr>
        <p:grpSpPr bwMode="auto">
          <a:xfrm>
            <a:off x="350838" y="1495425"/>
            <a:ext cx="8451850" cy="4586288"/>
            <a:chOff x="754929" y="1695768"/>
            <a:chExt cx="7265915" cy="3943147"/>
          </a:xfrm>
        </p:grpSpPr>
        <p:sp>
          <p:nvSpPr>
            <p:cNvPr id="55300" name="TextBox 11"/>
            <p:cNvSpPr txBox="1">
              <a:spLocks noChangeArrowheads="1"/>
            </p:cNvSpPr>
            <p:nvPr/>
          </p:nvSpPr>
          <p:spPr bwMode="auto">
            <a:xfrm flipH="1">
              <a:off x="1994695" y="3202306"/>
              <a:ext cx="2728913" cy="461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0" tIns="45715" rIns="91430" bIns="45715"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2400" i="1"/>
                <a:t>outside!</a:t>
              </a:r>
              <a:endParaRPr lang="en-US" altLang="en-US" sz="2400" i="1"/>
            </a:p>
          </p:txBody>
        </p:sp>
        <p:pic>
          <p:nvPicPr>
            <p:cNvPr id="55301" name="Picture 12" descr="fr_000518.jpe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8544" y="1903732"/>
              <a:ext cx="3162300" cy="2528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02" name="Oval 13"/>
            <p:cNvSpPr>
              <a:spLocks noChangeArrowheads="1"/>
            </p:cNvSpPr>
            <p:nvPr/>
          </p:nvSpPr>
          <p:spPr bwMode="auto">
            <a:xfrm>
              <a:off x="5609432" y="1791019"/>
              <a:ext cx="566737" cy="930275"/>
            </a:xfrm>
            <a:prstGeom prst="ellipse">
              <a:avLst/>
            </a:prstGeom>
            <a:noFill/>
            <a:ln w="825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30" tIns="45715" rIns="91430" bIns="45715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pic>
          <p:nvPicPr>
            <p:cNvPr id="55303" name="Picture 14" descr="fr_000417.jpe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544" y="1695768"/>
              <a:ext cx="3246438" cy="259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04" name="Oval 15"/>
            <p:cNvSpPr>
              <a:spLocks noChangeArrowheads="1"/>
            </p:cNvSpPr>
            <p:nvPr/>
          </p:nvSpPr>
          <p:spPr bwMode="auto">
            <a:xfrm>
              <a:off x="2089945" y="1832293"/>
              <a:ext cx="1431925" cy="2387600"/>
            </a:xfrm>
            <a:prstGeom prst="ellipse">
              <a:avLst/>
            </a:prstGeom>
            <a:noFill/>
            <a:ln w="825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30" tIns="45715" rIns="91430" bIns="45715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cxnSp>
          <p:nvCxnSpPr>
            <p:cNvPr id="55305" name="Curved Connector 13"/>
            <p:cNvCxnSpPr>
              <a:cxnSpLocks noChangeShapeType="1"/>
              <a:stCxn id="55302" idx="0"/>
              <a:endCxn id="55304" idx="4"/>
            </p:cNvCxnSpPr>
            <p:nvPr/>
          </p:nvCxnSpPr>
          <p:spPr bwMode="auto">
            <a:xfrm rot="-5400000" flipH="1" flipV="1">
              <a:off x="3135314" y="1461612"/>
              <a:ext cx="2428875" cy="3087687"/>
            </a:xfrm>
            <a:prstGeom prst="curvedConnector5">
              <a:avLst>
                <a:gd name="adj1" fmla="val -9417"/>
                <a:gd name="adj2" fmla="val 42995"/>
                <a:gd name="adj3" fmla="val 109417"/>
              </a:avLst>
            </a:prstGeom>
            <a:noFill/>
            <a:ln w="603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5306" name="Picture 2" descr="Immagine in GIPRVerona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929" y="4396150"/>
              <a:ext cx="3896064" cy="124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07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6410" y="4844800"/>
              <a:ext cx="2974434" cy="603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52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smtClean="0">
                <a:solidFill>
                  <a:schemeClr val="tx1"/>
                </a:solidFill>
              </a:rPr>
              <a:t>Video Analytics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Social Signalling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7729537" cy="408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508625" y="1700213"/>
            <a:ext cx="3095625" cy="1512887"/>
            <a:chOff x="5508104" y="1700808"/>
            <a:chExt cx="3096344" cy="1512168"/>
          </a:xfrm>
        </p:grpSpPr>
        <p:sp>
          <p:nvSpPr>
            <p:cNvPr id="5" name="Oval 4"/>
            <p:cNvSpPr/>
            <p:nvPr/>
          </p:nvSpPr>
          <p:spPr>
            <a:xfrm>
              <a:off x="5940004" y="1700808"/>
              <a:ext cx="431900" cy="288788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6587855" y="1916605"/>
              <a:ext cx="647850" cy="288788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7956598" y="1845201"/>
              <a:ext cx="647850" cy="287201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5508104" y="2421190"/>
              <a:ext cx="503355" cy="287200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5868551" y="2492594"/>
              <a:ext cx="2159501" cy="720382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4213" y="3789363"/>
            <a:ext cx="607218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it-IT" altLang="en-US" b="1" i="1"/>
              <a:t>Capire il comportamento delle persone</a:t>
            </a:r>
            <a:endParaRPr lang="en-US" altLang="en-US" b="1"/>
          </a:p>
          <a:p>
            <a:pPr algn="ctr">
              <a:spcBef>
                <a:spcPct val="0"/>
              </a:spcBef>
            </a:pPr>
            <a:r>
              <a:rPr lang="en-US" altLang="en-US" b="1"/>
              <a:t> </a:t>
            </a:r>
            <a:r>
              <a:rPr lang="en-US" altLang="en-US" b="1">
                <a:solidFill>
                  <a:srgbClr val="006600"/>
                </a:solidFill>
              </a:rPr>
              <a:t>Sorveglianza avanzata</a:t>
            </a:r>
            <a:endParaRPr lang="en-US" altLang="en-US" b="1"/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/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/>
          </a:p>
        </p:txBody>
      </p:sp>
      <p:pic>
        <p:nvPicPr>
          <p:cNvPr id="11" name="seq1_imgsCOMP1.avi">
            <a:hlinkClick r:id="" action="ppaction://media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2400300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seq1_frustumCOMP.avi">
            <a:hlinkClick r:id="" action="ppaction://media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557338"/>
            <a:ext cx="19494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ight Arrow 12"/>
          <p:cNvSpPr/>
          <p:nvPr/>
        </p:nvSpPr>
        <p:spPr>
          <a:xfrm rot="10139330">
            <a:off x="4537075" y="1157288"/>
            <a:ext cx="534988" cy="1944687"/>
          </a:xfrm>
          <a:prstGeom prst="rightArrow">
            <a:avLst/>
          </a:prstGeom>
          <a:solidFill>
            <a:srgbClr val="006600">
              <a:alpha val="56000"/>
            </a:srgbClr>
          </a:solidFill>
          <a:ln w="158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pic>
        <p:nvPicPr>
          <p:cNvPr id="14" name="seq2_imgsCOMP.avi">
            <a:hlinkClick r:id="" action="ppaction://media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005263"/>
            <a:ext cx="4038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ight Arrow 14"/>
          <p:cNvSpPr/>
          <p:nvPr/>
        </p:nvSpPr>
        <p:spPr>
          <a:xfrm rot="5400000">
            <a:off x="6572250" y="2652713"/>
            <a:ext cx="534987" cy="1944688"/>
          </a:xfrm>
          <a:prstGeom prst="rightArrow">
            <a:avLst/>
          </a:prstGeom>
          <a:solidFill>
            <a:srgbClr val="006600">
              <a:alpha val="56000"/>
            </a:srgbClr>
          </a:solidFill>
          <a:ln w="158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-1836738" y="3933825"/>
            <a:ext cx="4968876" cy="4248150"/>
            <a:chOff x="-1836712" y="3933056"/>
            <a:chExt cx="4968552" cy="4248472"/>
          </a:xfrm>
        </p:grpSpPr>
        <p:pic>
          <p:nvPicPr>
            <p:cNvPr id="56332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797152"/>
              <a:ext cx="2304256" cy="1239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Arc 17"/>
            <p:cNvSpPr/>
            <p:nvPr/>
          </p:nvSpPr>
          <p:spPr>
            <a:xfrm>
              <a:off x="-1836712" y="3933056"/>
              <a:ext cx="4968552" cy="4248472"/>
            </a:xfrm>
            <a:prstGeom prst="arc">
              <a:avLst>
                <a:gd name="adj1" fmla="val 15050151"/>
                <a:gd name="adj2" fmla="val 2422503"/>
              </a:avLst>
            </a:prstGeom>
            <a:ln w="53975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7.48381E-6 L 0.27569 -0.19911 " pathEditMode="relative" ptsTypes="AA">
                                      <p:cBhvr>
                                        <p:cTn id="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3" grpId="0" animBg="1"/>
      <p:bldP spid="1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734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0EDCABF-69A5-4715-A2B0-DC210873BF10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55</a:t>
            </a:fld>
            <a:endParaRPr lang="en-GB" altLang="en-US" sz="1000" smtClean="0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GB" altLang="en-US" smtClean="0"/>
              <a:t>Applicazioni classiche</a:t>
            </a:r>
          </a:p>
        </p:txBody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6613"/>
            <a:ext cx="7848600" cy="5640387"/>
          </a:xfrm>
        </p:spPr>
        <p:txBody>
          <a:bodyPr/>
          <a:lstStyle/>
          <a:p>
            <a:r>
              <a:rPr lang="en-GB" altLang="en-US" smtClean="0"/>
              <a:t>Riconoscimento del parlato: </a:t>
            </a:r>
          </a:p>
          <a:p>
            <a:pPr lvl="1"/>
            <a:r>
              <a:rPr lang="en-GB" altLang="en-US" smtClean="0"/>
              <a:t>problematiche: </a:t>
            </a:r>
          </a:p>
          <a:p>
            <a:pPr lvl="2"/>
            <a:r>
              <a:rPr lang="en-GB" altLang="en-US" smtClean="0"/>
              <a:t>tono</a:t>
            </a:r>
          </a:p>
          <a:p>
            <a:pPr lvl="2"/>
            <a:r>
              <a:rPr lang="en-GB" altLang="en-US" smtClean="0"/>
              <a:t>voce</a:t>
            </a:r>
          </a:p>
          <a:p>
            <a:pPr lvl="2"/>
            <a:r>
              <a:rPr lang="en-GB" altLang="en-US" smtClean="0"/>
              <a:t>velocitá</a:t>
            </a:r>
          </a:p>
          <a:p>
            <a:pPr lvl="2"/>
            <a:r>
              <a:rPr lang="en-GB" altLang="en-US" smtClean="0"/>
              <a:t>stato d’animo</a:t>
            </a:r>
          </a:p>
          <a:p>
            <a:pPr lvl="1"/>
            <a:r>
              <a:rPr lang="en-GB" altLang="en-US" smtClean="0"/>
              <a:t>applicazione: Siri, iOS 6</a:t>
            </a:r>
          </a:p>
          <a:p>
            <a:r>
              <a:rPr lang="en-GB" altLang="en-US" smtClean="0"/>
              <a:t>Riconoscimento di caratteri scritti a mano:</a:t>
            </a:r>
          </a:p>
          <a:p>
            <a:pPr lvl="1"/>
            <a:r>
              <a:rPr lang="en-GB" altLang="en-US" smtClean="0"/>
              <a:t>problematiche:</a:t>
            </a:r>
          </a:p>
          <a:p>
            <a:pPr lvl="2"/>
            <a:r>
              <a:rPr lang="en-GB" altLang="en-US" smtClean="0"/>
              <a:t>grafia</a:t>
            </a:r>
          </a:p>
          <a:p>
            <a:pPr lvl="2"/>
            <a:r>
              <a:rPr lang="en-GB" altLang="en-US" smtClean="0"/>
              <a:t>stato d’animo</a:t>
            </a:r>
          </a:p>
          <a:p>
            <a:pPr lvl="1"/>
            <a:r>
              <a:rPr lang="en-GB" altLang="en-US" smtClean="0"/>
              <a:t>applicazione: lettura automatica firme per supermercati, banche, etc</a:t>
            </a:r>
          </a:p>
        </p:txBody>
      </p:sp>
      <p:pic>
        <p:nvPicPr>
          <p:cNvPr id="57350" name="Picture 7" descr="https://encrypted-tbn3.gstatic.com/images?q=tbn:ANd9GcTs4MsIn5Qb8f-KskJE4r80dRJp2f7zhBxlAgZorMLM-AtrjjPT4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2619375"/>
            <a:ext cx="1062038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9" descr="https://encrypted-tbn0.gstatic.com/images?q=tbn:ANd9GcQ3cCKZEqASFjWOvSLLHOE31o7c69sx_HKCrICAuX0n8TwO7gmvj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4284663"/>
            <a:ext cx="1585913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837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36F01BF-7383-413F-992D-613C0CEC69D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56</a:t>
            </a:fld>
            <a:endParaRPr lang="en-GB" altLang="en-US" sz="1000" smtClean="0"/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Data Mining</a:t>
            </a:r>
          </a:p>
        </p:txBody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7848600" cy="5181600"/>
          </a:xfrm>
        </p:spPr>
        <p:txBody>
          <a:bodyPr/>
          <a:lstStyle/>
          <a:p>
            <a:pPr>
              <a:defRPr/>
            </a:pPr>
            <a:r>
              <a:rPr lang="en-GB" dirty="0" err="1" smtClean="0"/>
              <a:t>Definizione</a:t>
            </a:r>
            <a:r>
              <a:rPr lang="en-GB" dirty="0" smtClean="0"/>
              <a:t>: </a:t>
            </a:r>
          </a:p>
          <a:p>
            <a:pPr lvl="1">
              <a:defRPr/>
            </a:pPr>
            <a:r>
              <a:rPr lang="en-GB" dirty="0" err="1" smtClean="0"/>
              <a:t>estrazione</a:t>
            </a:r>
            <a:r>
              <a:rPr lang="en-GB" dirty="0" smtClean="0"/>
              <a:t> di </a:t>
            </a:r>
            <a:r>
              <a:rPr lang="en-GB" dirty="0" err="1" smtClean="0"/>
              <a:t>conoscenza</a:t>
            </a:r>
            <a:r>
              <a:rPr lang="en-GB" dirty="0" smtClean="0"/>
              <a:t> da un </a:t>
            </a:r>
            <a:r>
              <a:rPr lang="en-GB" dirty="0" err="1" smtClean="0"/>
              <a:t>insieme</a:t>
            </a:r>
            <a:r>
              <a:rPr lang="en-GB" dirty="0" smtClean="0"/>
              <a:t> (</a:t>
            </a:r>
            <a:r>
              <a:rPr lang="en-GB" dirty="0" err="1" smtClean="0"/>
              <a:t>tipicamente</a:t>
            </a:r>
            <a:r>
              <a:rPr lang="en-GB" dirty="0" smtClean="0"/>
              <a:t> </a:t>
            </a:r>
            <a:r>
              <a:rPr lang="en-GB" dirty="0" err="1" smtClean="0"/>
              <a:t>molto</a:t>
            </a:r>
            <a:r>
              <a:rPr lang="en-GB" dirty="0" smtClean="0"/>
              <a:t> </a:t>
            </a:r>
            <a:r>
              <a:rPr lang="en-GB" dirty="0" err="1" smtClean="0"/>
              <a:t>vasto</a:t>
            </a:r>
            <a:r>
              <a:rPr lang="en-GB" dirty="0" smtClean="0"/>
              <a:t>) di </a:t>
            </a:r>
            <a:r>
              <a:rPr lang="en-GB" dirty="0" err="1" smtClean="0"/>
              <a:t>dati</a:t>
            </a:r>
            <a:r>
              <a:rPr lang="en-GB" dirty="0" smtClean="0"/>
              <a:t> </a:t>
            </a:r>
            <a:r>
              <a:rPr lang="en-GB" dirty="0" err="1" smtClean="0"/>
              <a:t>multidimensionali</a:t>
            </a:r>
            <a:r>
              <a:rPr lang="en-GB" dirty="0" smtClean="0"/>
              <a:t>.</a:t>
            </a:r>
          </a:p>
          <a:p>
            <a:pPr>
              <a:defRPr/>
            </a:pPr>
            <a:r>
              <a:rPr lang="en-GB" dirty="0" err="1" smtClean="0"/>
              <a:t>Scopi</a:t>
            </a:r>
            <a:r>
              <a:rPr lang="en-GB" dirty="0" smtClean="0"/>
              <a:t>: </a:t>
            </a:r>
            <a:r>
              <a:rPr lang="en-GB" dirty="0" err="1" smtClean="0"/>
              <a:t>predizione</a:t>
            </a:r>
            <a:r>
              <a:rPr lang="en-GB" dirty="0" smtClean="0"/>
              <a:t>, </a:t>
            </a:r>
            <a:r>
              <a:rPr lang="en-GB" dirty="0" err="1" smtClean="0"/>
              <a:t>classificazione</a:t>
            </a:r>
            <a:r>
              <a:rPr lang="en-GB" dirty="0" smtClean="0"/>
              <a:t>, clustering, </a:t>
            </a:r>
            <a:r>
              <a:rPr lang="en-GB" dirty="0" err="1" smtClean="0"/>
              <a:t>analisi</a:t>
            </a:r>
            <a:r>
              <a:rPr lang="en-GB" dirty="0" smtClean="0"/>
              <a:t> </a:t>
            </a:r>
            <a:r>
              <a:rPr lang="en-GB" dirty="0" err="1" smtClean="0"/>
              <a:t>delle</a:t>
            </a:r>
            <a:r>
              <a:rPr lang="en-GB" dirty="0" smtClean="0"/>
              <a:t> </a:t>
            </a:r>
            <a:r>
              <a:rPr lang="en-GB" dirty="0" err="1" smtClean="0"/>
              <a:t>associazioni</a:t>
            </a:r>
            <a:r>
              <a:rPr lang="en-GB" dirty="0" smtClean="0"/>
              <a:t>, etc..</a:t>
            </a:r>
          </a:p>
          <a:p>
            <a:pPr>
              <a:defRPr/>
            </a:pPr>
            <a:r>
              <a:rPr lang="en-GB" dirty="0" smtClean="0"/>
              <a:t>I social media </a:t>
            </a:r>
            <a:r>
              <a:rPr lang="en-GB" dirty="0" err="1" smtClean="0"/>
              <a:t>sono</a:t>
            </a:r>
            <a:r>
              <a:rPr lang="en-GB" dirty="0" smtClean="0"/>
              <a:t> </a:t>
            </a:r>
            <a:r>
              <a:rPr lang="en-GB" dirty="0" err="1" smtClean="0"/>
              <a:t>diventati</a:t>
            </a:r>
            <a:r>
              <a:rPr lang="en-GB" dirty="0" smtClean="0"/>
              <a:t> </a:t>
            </a:r>
            <a:r>
              <a:rPr lang="en-GB" dirty="0" err="1" smtClean="0"/>
              <a:t>gli</a:t>
            </a:r>
            <a:r>
              <a:rPr lang="en-GB" dirty="0" smtClean="0"/>
              <a:t> </a:t>
            </a:r>
            <a:r>
              <a:rPr lang="en-GB" dirty="0" err="1" smtClean="0"/>
              <a:t>obiettivi</a:t>
            </a:r>
            <a:r>
              <a:rPr lang="en-GB" dirty="0" smtClean="0"/>
              <a:t> </a:t>
            </a:r>
            <a:r>
              <a:rPr lang="en-GB" dirty="0" err="1" smtClean="0"/>
              <a:t>principali</a:t>
            </a:r>
            <a:r>
              <a:rPr lang="en-GB" dirty="0" smtClean="0"/>
              <a:t> del data mining</a:t>
            </a:r>
          </a:p>
          <a:p>
            <a:pPr lvl="1">
              <a:defRPr/>
            </a:pPr>
            <a:r>
              <a:rPr lang="en-GB" dirty="0" smtClean="0"/>
              <a:t>Recommender systems</a:t>
            </a:r>
          </a:p>
          <a:p>
            <a:pPr lvl="1">
              <a:defRPr/>
            </a:pPr>
            <a:r>
              <a:rPr lang="en-GB" dirty="0" smtClean="0"/>
              <a:t>Crowdsourcing</a:t>
            </a:r>
          </a:p>
          <a:p>
            <a:pPr lvl="1">
              <a:defRPr/>
            </a:pPr>
            <a:r>
              <a:rPr lang="en-GB" dirty="0" err="1" smtClean="0"/>
              <a:t>Crowdsearching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endParaRPr lang="en-GB" dirty="0" smtClean="0"/>
          </a:p>
        </p:txBody>
      </p:sp>
      <p:pic>
        <p:nvPicPr>
          <p:cNvPr id="58374" name="Picture 7" descr="https://encrypted-tbn0.gstatic.com/images?q=tbn:ANd9GcSH1evyhbZ635fl1lpH7W4so-CvaOs_oplXZrfUhizdtPOoRm2bL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888" y="4038600"/>
            <a:ext cx="214947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9" descr="https://encrypted-tbn1.gstatic.com/images?q=tbn:ANd9GcQBjjTL68s-W0qQGcuDz-QpUjBFHT4LYUHyhCHw4vvlml1kQh-Gu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3" y="4225925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6" name="Picture 11" descr="https://encrypted-tbn0.gstatic.com/images?q=tbn:ANd9GcRgWAULib9jnekBwIX_zwvQRik0rvZdxMEKptpBaTk0vmEWEQO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38" y="5083175"/>
            <a:ext cx="1479550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7" name="Rettangolo 1"/>
          <p:cNvSpPr>
            <a:spLocks noChangeArrowheads="1"/>
          </p:cNvSpPr>
          <p:nvPr/>
        </p:nvSpPr>
        <p:spPr bwMode="auto">
          <a:xfrm rot="-5400000">
            <a:off x="6171407" y="3501231"/>
            <a:ext cx="45720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400"/>
              <a:t>http://www.cs.ubc.ca/~nando/index.php</a:t>
            </a:r>
          </a:p>
        </p:txBody>
      </p:sp>
      <p:sp>
        <p:nvSpPr>
          <p:cNvPr id="58378" name="Rettangolo 2"/>
          <p:cNvSpPr>
            <a:spLocks noChangeArrowheads="1"/>
          </p:cNvSpPr>
          <p:nvPr/>
        </p:nvSpPr>
        <p:spPr bwMode="auto">
          <a:xfrm rot="-5400000">
            <a:off x="6491288" y="3665537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200"/>
              <a:t>http://en.wikipedia.org/wiki/DARPA_Network_Challenge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93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C445C414-5137-4FFF-BF51-266C0CF457C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57</a:t>
            </a:fld>
            <a:endParaRPr lang="en-GB" altLang="en-US" sz="1000" smtClean="0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Data Mining - crowdsearching</a:t>
            </a: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5862638"/>
            <a:ext cx="7848600" cy="4381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400" smtClean="0"/>
              <a:t>Cristani et al. 2012, </a:t>
            </a:r>
            <a:r>
              <a:rPr lang="en-US" altLang="en-US" sz="1400" smtClean="0"/>
              <a:t>Tell Me What You Like and I'll Tell You What You Are: Discriminating Visual Preferences on </a:t>
            </a:r>
            <a:r>
              <a:rPr lang="it-IT" altLang="en-US" sz="1400" smtClean="0"/>
              <a:t>Flickr Data </a:t>
            </a:r>
            <a:r>
              <a:rPr lang="en-GB" altLang="en-US" sz="1400" smtClean="0"/>
              <a:t>ACM multimedia 2</a:t>
            </a:r>
          </a:p>
          <a:p>
            <a:pPr marL="457200" lvl="1" indent="0">
              <a:buFontTx/>
              <a:buNone/>
            </a:pPr>
            <a:endParaRPr lang="en-GB" altLang="en-US" smtClean="0"/>
          </a:p>
        </p:txBody>
      </p:sp>
      <p:pic>
        <p:nvPicPr>
          <p:cNvPr id="593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600" y="1201738"/>
            <a:ext cx="5384800" cy="445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041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CF27194-97E9-49E5-B8E1-3B965AEBADF0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58</a:t>
            </a:fld>
            <a:endParaRPr lang="en-GB" altLang="en-US" sz="1000" smtClean="0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Image retrieval by content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412875"/>
            <a:ext cx="7989888" cy="4752975"/>
          </a:xfrm>
        </p:spPr>
        <p:txBody>
          <a:bodyPr/>
          <a:lstStyle/>
          <a:p>
            <a:r>
              <a:rPr lang="en-GB" altLang="en-US" smtClean="0"/>
              <a:t>Definizione:</a:t>
            </a:r>
          </a:p>
          <a:p>
            <a:pPr lvl="1"/>
            <a:r>
              <a:rPr lang="en-GB" altLang="en-US" i="1" smtClean="0"/>
              <a:t>image retrieval</a:t>
            </a:r>
            <a:r>
              <a:rPr lang="en-GB" altLang="en-US" smtClean="0"/>
              <a:t>: trovare, in un database, immagini o sequenze di immagini rispondenti ad una determinata query;</a:t>
            </a:r>
          </a:p>
          <a:p>
            <a:pPr lvl="1"/>
            <a:r>
              <a:rPr lang="en-GB" altLang="en-US" i="1" smtClean="0"/>
              <a:t>by content</a:t>
            </a:r>
            <a:r>
              <a:rPr lang="en-GB" altLang="en-US" smtClean="0"/>
              <a:t>: la ricerca avviene sulla base del contenuto dell'immagine, non piú sulla base di un testo (annotato a mano su tutte le immagini del data set);</a:t>
            </a:r>
          </a:p>
          <a:p>
            <a:r>
              <a:rPr lang="en-GB" altLang="en-US" smtClean="0"/>
              <a:t>Esempi di </a:t>
            </a:r>
            <a:r>
              <a:rPr lang="en-GB" altLang="en-US" i="1" smtClean="0"/>
              <a:t>query</a:t>
            </a:r>
            <a:r>
              <a:rPr lang="en-GB" altLang="en-US" smtClean="0"/>
              <a:t>:</a:t>
            </a:r>
          </a:p>
          <a:p>
            <a:pPr lvl="1"/>
            <a:r>
              <a:rPr lang="en-GB" altLang="en-US" smtClean="0"/>
              <a:t>“Trovami tutte le immagini simile ad un immagine data”.</a:t>
            </a:r>
          </a:p>
          <a:p>
            <a:pPr lvl="1"/>
            <a:r>
              <a:rPr lang="en-GB" altLang="en-US" smtClean="0"/>
              <a:t>“Trovami tutte le immagini che contengono un cavallo”.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E24EF79-A2CF-4847-8EAE-085F4D848614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59</a:t>
            </a:fld>
            <a:endParaRPr lang="en-GB" altLang="en-US" sz="1000" smtClean="0"/>
          </a:p>
        </p:txBody>
      </p:sp>
      <p:graphicFrame>
        <p:nvGraphicFramePr>
          <p:cNvPr id="61444" name="Object 2"/>
          <p:cNvGraphicFramePr>
            <a:graphicFrameLocks noChangeAspect="1"/>
          </p:cNvGraphicFramePr>
          <p:nvPr/>
        </p:nvGraphicFramePr>
        <p:xfrm>
          <a:off x="381000" y="1447800"/>
          <a:ext cx="8378825" cy="368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9" name="Immagine bitmap" r:id="rId4" imgW="5784081" imgH="2545301" progId="Paint.Picture">
                  <p:embed/>
                </p:oleObj>
              </mc:Choice>
              <mc:Fallback>
                <p:oleObj name="Immagine bitmap" r:id="rId4" imgW="5784081" imgH="2545301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447800"/>
                        <a:ext cx="8378825" cy="368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5" name="Text Box 3"/>
          <p:cNvSpPr txBox="1">
            <a:spLocks noChangeArrowheads="1"/>
          </p:cNvSpPr>
          <p:nvPr/>
        </p:nvSpPr>
        <p:spPr bwMode="auto">
          <a:xfrm>
            <a:off x="2627313" y="5734050"/>
            <a:ext cx="4737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Ricerca di tutte le foto simili a questa</a:t>
            </a:r>
          </a:p>
        </p:txBody>
      </p:sp>
      <p:sp>
        <p:nvSpPr>
          <p:cNvPr id="61446" name="Line 4"/>
          <p:cNvSpPr>
            <a:spLocks noChangeShapeType="1"/>
          </p:cNvSpPr>
          <p:nvPr/>
        </p:nvSpPr>
        <p:spPr bwMode="auto">
          <a:xfrm flipH="1" flipV="1">
            <a:off x="4191000" y="5029200"/>
            <a:ext cx="885825" cy="704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Esempio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7171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2C74641-AF35-40BC-8B5A-BA4D5CD3759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000" smtClean="0"/>
          </a:p>
        </p:txBody>
      </p:sp>
      <p:grpSp>
        <p:nvGrpSpPr>
          <p:cNvPr id="7172" name="Group 53"/>
          <p:cNvGrpSpPr>
            <a:grpSpLocks/>
          </p:cNvGrpSpPr>
          <p:nvPr/>
        </p:nvGrpSpPr>
        <p:grpSpPr bwMode="auto">
          <a:xfrm>
            <a:off x="971550" y="188913"/>
            <a:ext cx="6215063" cy="6118225"/>
            <a:chOff x="144" y="96"/>
            <a:chExt cx="4224" cy="4151"/>
          </a:xfrm>
        </p:grpSpPr>
        <p:grpSp>
          <p:nvGrpSpPr>
            <p:cNvPr id="7173" name="Group 18"/>
            <p:cNvGrpSpPr>
              <a:grpSpLocks/>
            </p:cNvGrpSpPr>
            <p:nvPr/>
          </p:nvGrpSpPr>
          <p:grpSpPr bwMode="auto">
            <a:xfrm>
              <a:off x="1656" y="144"/>
              <a:ext cx="2208" cy="432"/>
              <a:chOff x="1488" y="336"/>
              <a:chExt cx="2208" cy="432"/>
            </a:xfrm>
          </p:grpSpPr>
          <p:sp>
            <p:nvSpPr>
              <p:cNvPr id="7200" name="Rectangle 2"/>
              <p:cNvSpPr>
                <a:spLocks noChangeArrowheads="1"/>
              </p:cNvSpPr>
              <p:nvPr/>
            </p:nvSpPr>
            <p:spPr bwMode="auto">
              <a:xfrm>
                <a:off x="1488" y="336"/>
                <a:ext cx="2208" cy="43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en-US" altLang="en-US" sz="2400"/>
              </a:p>
            </p:txBody>
          </p:sp>
          <p:sp>
            <p:nvSpPr>
              <p:cNvPr id="7201" name="Text Box 3"/>
              <p:cNvSpPr txBox="1">
                <a:spLocks noChangeArrowheads="1"/>
              </p:cNvSpPr>
              <p:nvPr/>
            </p:nvSpPr>
            <p:spPr bwMode="auto">
              <a:xfrm>
                <a:off x="1680" y="384"/>
                <a:ext cx="1824" cy="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GB" altLang="en-US" sz="2400"/>
                  <a:t>Raccolta dati</a:t>
                </a:r>
              </a:p>
            </p:txBody>
          </p:sp>
        </p:grpSp>
        <p:sp>
          <p:nvSpPr>
            <p:cNvPr id="7174" name="Rectangle 20"/>
            <p:cNvSpPr>
              <a:spLocks noChangeArrowheads="1"/>
            </p:cNvSpPr>
            <p:nvPr/>
          </p:nvSpPr>
          <p:spPr bwMode="auto">
            <a:xfrm>
              <a:off x="1656" y="912"/>
              <a:ext cx="2208" cy="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7175" name="Text Box 21"/>
            <p:cNvSpPr txBox="1">
              <a:spLocks noChangeArrowheads="1"/>
            </p:cNvSpPr>
            <p:nvPr/>
          </p:nvSpPr>
          <p:spPr bwMode="auto">
            <a:xfrm>
              <a:off x="1848" y="960"/>
              <a:ext cx="18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Scelta delle features</a:t>
              </a:r>
            </a:p>
          </p:txBody>
        </p:sp>
        <p:sp>
          <p:nvSpPr>
            <p:cNvPr id="7176" name="Rectangle 23"/>
            <p:cNvSpPr>
              <a:spLocks noChangeArrowheads="1"/>
            </p:cNvSpPr>
            <p:nvPr/>
          </p:nvSpPr>
          <p:spPr bwMode="auto">
            <a:xfrm>
              <a:off x="1656" y="1680"/>
              <a:ext cx="2208" cy="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7177" name="Text Box 24"/>
            <p:cNvSpPr txBox="1">
              <a:spLocks noChangeArrowheads="1"/>
            </p:cNvSpPr>
            <p:nvPr/>
          </p:nvSpPr>
          <p:spPr bwMode="auto">
            <a:xfrm>
              <a:off x="1848" y="1728"/>
              <a:ext cx="18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Scelta del modello</a:t>
              </a:r>
            </a:p>
          </p:txBody>
        </p:sp>
        <p:sp>
          <p:nvSpPr>
            <p:cNvPr id="7178" name="Rectangle 26"/>
            <p:cNvSpPr>
              <a:spLocks noChangeArrowheads="1"/>
            </p:cNvSpPr>
            <p:nvPr/>
          </p:nvSpPr>
          <p:spPr bwMode="auto">
            <a:xfrm>
              <a:off x="1656" y="2448"/>
              <a:ext cx="2208" cy="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7179" name="Text Box 27"/>
            <p:cNvSpPr txBox="1">
              <a:spLocks noChangeArrowheads="1"/>
            </p:cNvSpPr>
            <p:nvPr/>
          </p:nvSpPr>
          <p:spPr bwMode="auto">
            <a:xfrm>
              <a:off x="1848" y="2496"/>
              <a:ext cx="18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Addestramento</a:t>
              </a:r>
            </a:p>
          </p:txBody>
        </p:sp>
        <p:sp>
          <p:nvSpPr>
            <p:cNvPr id="7180" name="Rectangle 29"/>
            <p:cNvSpPr>
              <a:spLocks noChangeArrowheads="1"/>
            </p:cNvSpPr>
            <p:nvPr/>
          </p:nvSpPr>
          <p:spPr bwMode="auto">
            <a:xfrm>
              <a:off x="1656" y="3216"/>
              <a:ext cx="2208" cy="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7181" name="Text Box 30"/>
            <p:cNvSpPr txBox="1">
              <a:spLocks noChangeArrowheads="1"/>
            </p:cNvSpPr>
            <p:nvPr/>
          </p:nvSpPr>
          <p:spPr bwMode="auto">
            <a:xfrm>
              <a:off x="1848" y="3264"/>
              <a:ext cx="18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Valutazione</a:t>
              </a:r>
            </a:p>
          </p:txBody>
        </p:sp>
        <p:sp>
          <p:nvSpPr>
            <p:cNvPr id="7182" name="Line 31"/>
            <p:cNvSpPr>
              <a:spLocks noChangeShapeType="1"/>
            </p:cNvSpPr>
            <p:nvPr/>
          </p:nvSpPr>
          <p:spPr bwMode="auto">
            <a:xfrm>
              <a:off x="2760" y="576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3" name="Line 32"/>
            <p:cNvSpPr>
              <a:spLocks noChangeShapeType="1"/>
            </p:cNvSpPr>
            <p:nvPr/>
          </p:nvSpPr>
          <p:spPr bwMode="auto">
            <a:xfrm>
              <a:off x="2760" y="3648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4" name="Line 33"/>
            <p:cNvSpPr>
              <a:spLocks noChangeShapeType="1"/>
            </p:cNvSpPr>
            <p:nvPr/>
          </p:nvSpPr>
          <p:spPr bwMode="auto">
            <a:xfrm>
              <a:off x="2760" y="1344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5" name="Line 34"/>
            <p:cNvSpPr>
              <a:spLocks noChangeShapeType="1"/>
            </p:cNvSpPr>
            <p:nvPr/>
          </p:nvSpPr>
          <p:spPr bwMode="auto">
            <a:xfrm>
              <a:off x="2760" y="2112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6" name="Line 35"/>
            <p:cNvSpPr>
              <a:spLocks noChangeShapeType="1"/>
            </p:cNvSpPr>
            <p:nvPr/>
          </p:nvSpPr>
          <p:spPr bwMode="auto">
            <a:xfrm>
              <a:off x="2760" y="2880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7" name="Line 36"/>
            <p:cNvSpPr>
              <a:spLocks noChangeShapeType="1"/>
            </p:cNvSpPr>
            <p:nvPr/>
          </p:nvSpPr>
          <p:spPr bwMode="auto">
            <a:xfrm>
              <a:off x="864" y="336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8" name="Line 38"/>
            <p:cNvSpPr>
              <a:spLocks noChangeShapeType="1"/>
            </p:cNvSpPr>
            <p:nvPr/>
          </p:nvSpPr>
          <p:spPr bwMode="auto">
            <a:xfrm>
              <a:off x="3888" y="3456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9" name="Line 39"/>
            <p:cNvSpPr>
              <a:spLocks noChangeShapeType="1"/>
            </p:cNvSpPr>
            <p:nvPr/>
          </p:nvSpPr>
          <p:spPr bwMode="auto">
            <a:xfrm flipV="1">
              <a:off x="4368" y="336"/>
              <a:ext cx="0" cy="31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0" name="Line 40"/>
            <p:cNvSpPr>
              <a:spLocks noChangeShapeType="1"/>
            </p:cNvSpPr>
            <p:nvPr/>
          </p:nvSpPr>
          <p:spPr bwMode="auto">
            <a:xfrm flipH="1">
              <a:off x="3888" y="336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1" name="Line 41"/>
            <p:cNvSpPr>
              <a:spLocks noChangeShapeType="1"/>
            </p:cNvSpPr>
            <p:nvPr/>
          </p:nvSpPr>
          <p:spPr bwMode="auto">
            <a:xfrm flipH="1">
              <a:off x="3888" y="1152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2" name="Line 42"/>
            <p:cNvSpPr>
              <a:spLocks noChangeShapeType="1"/>
            </p:cNvSpPr>
            <p:nvPr/>
          </p:nvSpPr>
          <p:spPr bwMode="auto">
            <a:xfrm flipH="1">
              <a:off x="3888" y="1920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3" name="Line 43"/>
            <p:cNvSpPr>
              <a:spLocks noChangeShapeType="1"/>
            </p:cNvSpPr>
            <p:nvPr/>
          </p:nvSpPr>
          <p:spPr bwMode="auto">
            <a:xfrm flipH="1">
              <a:off x="3888" y="2640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4" name="Text Box 44"/>
            <p:cNvSpPr txBox="1">
              <a:spLocks noChangeArrowheads="1"/>
            </p:cNvSpPr>
            <p:nvPr/>
          </p:nvSpPr>
          <p:spPr bwMode="auto">
            <a:xfrm>
              <a:off x="912" y="96"/>
              <a:ext cx="6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inizio</a:t>
              </a:r>
            </a:p>
          </p:txBody>
        </p:sp>
        <p:sp>
          <p:nvSpPr>
            <p:cNvPr id="7195" name="Text Box 46"/>
            <p:cNvSpPr txBox="1">
              <a:spLocks noChangeArrowheads="1"/>
            </p:cNvSpPr>
            <p:nvPr/>
          </p:nvSpPr>
          <p:spPr bwMode="auto">
            <a:xfrm>
              <a:off x="2544" y="3936"/>
              <a:ext cx="67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fine</a:t>
              </a:r>
            </a:p>
          </p:txBody>
        </p:sp>
        <p:grpSp>
          <p:nvGrpSpPr>
            <p:cNvPr id="7196" name="Group 51"/>
            <p:cNvGrpSpPr>
              <a:grpSpLocks/>
            </p:cNvGrpSpPr>
            <p:nvPr/>
          </p:nvGrpSpPr>
          <p:grpSpPr bwMode="auto">
            <a:xfrm>
              <a:off x="1248" y="1104"/>
              <a:ext cx="384" cy="768"/>
              <a:chOff x="1248" y="1056"/>
              <a:chExt cx="384" cy="768"/>
            </a:xfrm>
          </p:grpSpPr>
          <p:sp>
            <p:nvSpPr>
              <p:cNvPr id="7198" name="Line 49"/>
              <p:cNvSpPr>
                <a:spLocks noChangeShapeType="1"/>
              </p:cNvSpPr>
              <p:nvPr/>
            </p:nvSpPr>
            <p:spPr bwMode="auto">
              <a:xfrm flipV="1">
                <a:off x="1248" y="1056"/>
                <a:ext cx="384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99" name="Line 50"/>
              <p:cNvSpPr>
                <a:spLocks noChangeShapeType="1"/>
              </p:cNvSpPr>
              <p:nvPr/>
            </p:nvSpPr>
            <p:spPr bwMode="auto">
              <a:xfrm>
                <a:off x="1248" y="1440"/>
                <a:ext cx="384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197" name="Text Box 52"/>
            <p:cNvSpPr txBox="1">
              <a:spLocks noChangeArrowheads="1"/>
            </p:cNvSpPr>
            <p:nvPr/>
          </p:nvSpPr>
          <p:spPr bwMode="auto">
            <a:xfrm>
              <a:off x="144" y="1153"/>
              <a:ext cx="1152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 i="1"/>
                <a:t>Meta</a:t>
              </a:r>
              <a:r>
                <a:rPr lang="it-IT" altLang="en-US" sz="2400" i="1"/>
                <a:t>-</a:t>
              </a:r>
              <a:r>
                <a:rPr lang="en-GB" altLang="en-US" sz="2400"/>
                <a:t>conoscenza a priori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EF7D4088-A151-4F87-8B07-B9F1EF1F51F1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60</a:t>
            </a:fld>
            <a:endParaRPr lang="en-GB" altLang="en-US" sz="1000" smtClean="0"/>
          </a:p>
        </p:txBody>
      </p:sp>
      <p:graphicFrame>
        <p:nvGraphicFramePr>
          <p:cNvPr id="62468" name="Object 3"/>
          <p:cNvGraphicFramePr>
            <a:graphicFrameLocks noChangeAspect="1"/>
          </p:cNvGraphicFramePr>
          <p:nvPr/>
        </p:nvGraphicFramePr>
        <p:xfrm>
          <a:off x="1588" y="1295400"/>
          <a:ext cx="9142412" cy="477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1" name="Immagine bitmap" r:id="rId4" imgW="6523285" imgH="3406435" progId="Paint.Picture">
                  <p:embed/>
                </p:oleObj>
              </mc:Choice>
              <mc:Fallback>
                <p:oleObj name="Immagine bitmap" r:id="rId4" imgW="6523285" imgH="3406435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295400"/>
                        <a:ext cx="9142412" cy="477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9" name="Text Box 4"/>
          <p:cNvSpPr txBox="1">
            <a:spLocks noChangeArrowheads="1"/>
          </p:cNvSpPr>
          <p:nvPr/>
        </p:nvSpPr>
        <p:spPr bwMode="auto">
          <a:xfrm>
            <a:off x="1828800" y="228600"/>
            <a:ext cx="5410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Risultato: c’è anche un punteggio sull’affidabilitá del retrieval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349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45564E2-B67E-405F-B6E5-EF1BE0553BE6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61</a:t>
            </a:fld>
            <a:endParaRPr lang="en-GB" altLang="en-US" sz="1000" smtClean="0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Classificazione di documenti</a:t>
            </a:r>
          </a:p>
        </p:txBody>
      </p:sp>
      <p:sp>
        <p:nvSpPr>
          <p:cNvPr id="63493" name="Rectangle 3"/>
          <p:cNvSpPr>
            <a:spLocks noChangeArrowheads="1"/>
          </p:cNvSpPr>
          <p:nvPr>
            <p:ph type="body" idx="1"/>
          </p:nvPr>
        </p:nvSpPr>
        <p:spPr>
          <a:xfrm>
            <a:off x="685800" y="1524000"/>
            <a:ext cx="7772400" cy="3505200"/>
          </a:xfrm>
        </p:spPr>
        <p:txBody>
          <a:bodyPr/>
          <a:lstStyle/>
          <a:p>
            <a:r>
              <a:rPr lang="en-GB" altLang="en-US" smtClean="0"/>
              <a:t>Definizione: </a:t>
            </a:r>
          </a:p>
          <a:p>
            <a:pPr lvl="1"/>
            <a:r>
              <a:rPr lang="en-GB" altLang="en-US" smtClean="0"/>
              <a:t>classificazione di documenti sulla base dell'argomento contenuto (sport, economia, ...).</a:t>
            </a:r>
          </a:p>
          <a:p>
            <a:r>
              <a:rPr lang="en-GB" altLang="en-US" smtClean="0"/>
              <a:t>Feature: </a:t>
            </a:r>
          </a:p>
          <a:p>
            <a:pPr lvl="1"/>
            <a:r>
              <a:rPr lang="en-GB" altLang="en-US" smtClean="0"/>
              <a:t>tipologie di parole, frequenze assolute e relativa</a:t>
            </a:r>
          </a:p>
          <a:p>
            <a:r>
              <a:rPr lang="en-GB" altLang="en-US" smtClean="0"/>
              <a:t>Clustering</a:t>
            </a:r>
          </a:p>
          <a:p>
            <a:r>
              <a:rPr lang="en-GB" altLang="en-US" smtClean="0"/>
              <a:t>Applicazioni: ricerche in internet, data mining.</a:t>
            </a:r>
          </a:p>
        </p:txBody>
      </p:sp>
      <p:graphicFrame>
        <p:nvGraphicFramePr>
          <p:cNvPr id="63494" name="Object 0"/>
          <p:cNvGraphicFramePr>
            <a:graphicFrameLocks noChangeAspect="1"/>
          </p:cNvGraphicFramePr>
          <p:nvPr/>
        </p:nvGraphicFramePr>
        <p:xfrm>
          <a:off x="0" y="5157788"/>
          <a:ext cx="9144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6" name="Immagine bitmap" r:id="rId4" imgW="6287045" imgH="663138" progId="Paint.Picture">
                  <p:embed/>
                </p:oleObj>
              </mc:Choice>
              <mc:Fallback>
                <p:oleObj name="Immagine bitmap" r:id="rId4" imgW="6287045" imgH="663138" progId="Paint.Picture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157788"/>
                        <a:ext cx="9144000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451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E99FFB3F-3DFD-4FD5-A275-AD90704B0B3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62</a:t>
            </a:fld>
            <a:endParaRPr lang="en-GB" altLang="en-US" sz="1000" smtClean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Classificazione avanzata di documenti</a:t>
            </a:r>
          </a:p>
        </p:txBody>
      </p:sp>
      <p:pic>
        <p:nvPicPr>
          <p:cNvPr id="645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100" y="3155950"/>
            <a:ext cx="432435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8" name="Picture 4" descr="https://encrypted-tbn3.gstatic.com/images?q=tbn:ANd9GcQGzvMdnD7WUp_vdGtm0I4utuVcghbNFVySwIb9MxZHaVrYTNBJZ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50" y="1350963"/>
            <a:ext cx="321945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553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4DE05FBE-4325-449A-B189-AAECE790C97D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63</a:t>
            </a:fld>
            <a:endParaRPr lang="en-GB" altLang="en-US" sz="1000" smtClean="0"/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60350"/>
            <a:ext cx="7772400" cy="882650"/>
          </a:xfrm>
        </p:spPr>
        <p:txBody>
          <a:bodyPr/>
          <a:lstStyle/>
          <a:p>
            <a:r>
              <a:rPr lang="en-GB" altLang="en-US" smtClean="0"/>
              <a:t>Riconoscimento di gesti</a:t>
            </a:r>
          </a:p>
        </p:txBody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7162800" cy="4827587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altLang="en-US" smtClean="0"/>
              <a:t>Sistema che identifica gesti umani e li utilizza per portare informazione, oppure per il controllo di dispositivi.</a:t>
            </a:r>
          </a:p>
        </p:txBody>
      </p:sp>
      <p:pic>
        <p:nvPicPr>
          <p:cNvPr id="65542" name="Picture 7" descr="https://encrypted-tbn1.gstatic.com/images?q=tbn:ANd9GcRTMPf-a0mtMcH9p8MzJo4sc33EfLtr4oI2FpW-TFaxbokcH-TgF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63" y="3344863"/>
            <a:ext cx="49244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65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0E3CCE15-91E3-4513-8914-401713DDF112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64</a:t>
            </a:fld>
            <a:endParaRPr lang="en-GB" altLang="en-US" sz="1000" smtClean="0"/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93675"/>
            <a:ext cx="7772400" cy="381000"/>
          </a:xfrm>
        </p:spPr>
        <p:txBody>
          <a:bodyPr/>
          <a:lstStyle/>
          <a:p>
            <a:r>
              <a:rPr lang="en-GB" altLang="en-US" sz="3200" smtClean="0"/>
              <a:t>Social signaling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8863" y="1722438"/>
            <a:ext cx="6918325" cy="37576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6566" name="Rettangolo 1"/>
          <p:cNvSpPr>
            <a:spLocks noChangeArrowheads="1"/>
          </p:cNvSpPr>
          <p:nvPr/>
        </p:nvSpPr>
        <p:spPr bwMode="auto">
          <a:xfrm>
            <a:off x="3590925" y="5703888"/>
            <a:ext cx="2138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/>
              <a:t>http://sspnet.eu/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758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6C616F4-3CC4-48E6-92F2-BA8EFEB6102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65</a:t>
            </a:fld>
            <a:endParaRPr lang="en-GB" altLang="en-US" sz="1000" smtClean="0"/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93675"/>
            <a:ext cx="7772400" cy="381000"/>
          </a:xfrm>
        </p:spPr>
        <p:txBody>
          <a:bodyPr/>
          <a:lstStyle/>
          <a:p>
            <a:r>
              <a:rPr lang="en-GB" altLang="en-US" sz="3200" smtClean="0"/>
              <a:t>Social signaling</a:t>
            </a:r>
          </a:p>
        </p:txBody>
      </p:sp>
      <p:pic>
        <p:nvPicPr>
          <p:cNvPr id="3" name="res01perMac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38" y="685800"/>
            <a:ext cx="6638925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235200" y="5775325"/>
            <a:ext cx="4572000" cy="577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/>
              <a:t>A. </a:t>
            </a:r>
            <a:r>
              <a:rPr lang="en-US" sz="1050" dirty="0" err="1"/>
              <a:t>Pesarin</a:t>
            </a:r>
            <a:r>
              <a:rPr lang="en-US" sz="1050" dirty="0"/>
              <a:t>, M. </a:t>
            </a:r>
            <a:r>
              <a:rPr lang="en-US" sz="1050" dirty="0" err="1"/>
              <a:t>Cristani</a:t>
            </a:r>
            <a:r>
              <a:rPr lang="en-US" sz="1050" dirty="0"/>
              <a:t>, V. </a:t>
            </a:r>
            <a:r>
              <a:rPr lang="en-US" sz="1050" dirty="0" err="1"/>
              <a:t>Murino</a:t>
            </a:r>
            <a:r>
              <a:rPr lang="en-US" sz="1050" dirty="0"/>
              <a:t>, A. </a:t>
            </a:r>
            <a:r>
              <a:rPr lang="en-US" sz="1050" dirty="0" err="1"/>
              <a:t>Vinciarelli</a:t>
            </a:r>
            <a:r>
              <a:rPr lang="en-US" sz="1050" dirty="0"/>
              <a:t>, Conversation Analysis at Work: Detection of Conflict in Competitive Discussions through Semi-Automatic Turn-Organization Analysis, Cognitive Processing, accepted on 12-09-2011</a:t>
            </a:r>
            <a:endParaRPr lang="it-IT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861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EF2F39E-866D-4C8A-A7BC-B7267AAD0DE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66</a:t>
            </a:fld>
            <a:endParaRPr lang="en-GB" altLang="en-US" sz="1000" smtClean="0"/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Biometria</a:t>
            </a:r>
          </a:p>
        </p:txBody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/>
              <a:t>Definizione: </a:t>
            </a:r>
          </a:p>
          <a:p>
            <a:pPr lvl="1"/>
            <a:r>
              <a:rPr lang="en-GB" altLang="en-US" smtClean="0"/>
              <a:t>identificazione delle persone attraverso l'analisi delle loro caratteristiche fisiologiche e/o comportamentali.</a:t>
            </a:r>
          </a:p>
          <a:p>
            <a:endParaRPr lang="en-GB" altLang="en-US" smtClean="0"/>
          </a:p>
          <a:p>
            <a:r>
              <a:rPr lang="en-GB" altLang="en-US" smtClean="0"/>
              <a:t>Caratteristiche del fattore biometrico:</a:t>
            </a:r>
          </a:p>
          <a:p>
            <a:pPr lvl="1"/>
            <a:r>
              <a:rPr lang="en-GB" altLang="en-US" smtClean="0"/>
              <a:t>universale (presente in ogni individuo);</a:t>
            </a:r>
          </a:p>
          <a:p>
            <a:pPr lvl="1"/>
            <a:r>
              <a:rPr lang="en-GB" altLang="en-US" smtClean="0"/>
              <a:t>unico (diverso in ogni individuo);</a:t>
            </a:r>
          </a:p>
          <a:p>
            <a:pPr lvl="1"/>
            <a:r>
              <a:rPr lang="en-GB" altLang="en-US" smtClean="0"/>
              <a:t>permanente (non rimovibile);</a:t>
            </a:r>
          </a:p>
          <a:p>
            <a:pPr lvl="1"/>
            <a:r>
              <a:rPr lang="en-GB" altLang="en-US" smtClean="0"/>
              <a:t>quantificabile (misurabile).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96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00A8E6BD-D0A8-4F1F-801A-ACE48B8AF0C0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67</a:t>
            </a:fld>
            <a:endParaRPr lang="en-GB" altLang="en-US" sz="1000" smtClean="0"/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04800"/>
            <a:ext cx="4191000" cy="5791200"/>
          </a:xfrm>
        </p:spPr>
        <p:txBody>
          <a:bodyPr/>
          <a:lstStyle/>
          <a:p>
            <a:r>
              <a:rPr lang="en-GB" altLang="en-US" smtClean="0"/>
              <a:t>Fattore biometrico:</a:t>
            </a:r>
          </a:p>
          <a:p>
            <a:pPr lvl="1"/>
            <a:r>
              <a:rPr lang="en-GB" altLang="en-US" smtClean="0"/>
              <a:t>faccia </a:t>
            </a:r>
          </a:p>
          <a:p>
            <a:pPr lvl="1"/>
            <a:r>
              <a:rPr lang="en-GB" altLang="en-US" smtClean="0"/>
              <a:t>termogramma facciale </a:t>
            </a:r>
          </a:p>
          <a:p>
            <a:pPr lvl="1"/>
            <a:r>
              <a:rPr lang="en-GB" altLang="en-US" smtClean="0"/>
              <a:t>impronte digitali</a:t>
            </a:r>
          </a:p>
          <a:p>
            <a:pPr lvl="1"/>
            <a:r>
              <a:rPr lang="en-GB" altLang="en-US" smtClean="0"/>
              <a:t>geometria della mano </a:t>
            </a:r>
          </a:p>
          <a:p>
            <a:pPr lvl="1"/>
            <a:r>
              <a:rPr lang="en-GB" altLang="en-US" smtClean="0"/>
              <a:t>firma</a:t>
            </a:r>
          </a:p>
          <a:p>
            <a:pPr lvl="1"/>
            <a:r>
              <a:rPr lang="en-GB" altLang="en-US" smtClean="0"/>
              <a:t>voce</a:t>
            </a:r>
          </a:p>
          <a:p>
            <a:pPr lvl="1"/>
            <a:r>
              <a:rPr lang="en-GB" altLang="en-US" smtClean="0"/>
              <a:t>iride</a:t>
            </a:r>
          </a:p>
          <a:p>
            <a:r>
              <a:rPr lang="en-GB" altLang="en-US" smtClean="0"/>
              <a:t>Valutazione di un sistema di biometria:</a:t>
            </a:r>
          </a:p>
          <a:p>
            <a:pPr lvl="1"/>
            <a:r>
              <a:rPr lang="en-GB" altLang="en-US" smtClean="0"/>
              <a:t>performance;</a:t>
            </a:r>
          </a:p>
          <a:p>
            <a:pPr lvl="1"/>
            <a:r>
              <a:rPr lang="en-GB" altLang="en-US" smtClean="0"/>
              <a:t>sicurezza;</a:t>
            </a:r>
          </a:p>
          <a:p>
            <a:pPr lvl="1"/>
            <a:r>
              <a:rPr lang="en-GB" altLang="en-US" smtClean="0"/>
              <a:t>accettabilitá.</a:t>
            </a:r>
          </a:p>
        </p:txBody>
      </p:sp>
      <p:graphicFrame>
        <p:nvGraphicFramePr>
          <p:cNvPr id="69637" name="Object 4"/>
          <p:cNvGraphicFramePr>
            <a:graphicFrameLocks noChangeAspect="1"/>
          </p:cNvGraphicFramePr>
          <p:nvPr/>
        </p:nvGraphicFramePr>
        <p:xfrm>
          <a:off x="4548188" y="762000"/>
          <a:ext cx="4597400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0" name="Immagine bitmap" r:id="rId4" imgW="2682472" imgH="2979048" progId="Paint.Picture">
                  <p:embed/>
                </p:oleObj>
              </mc:Choice>
              <mc:Fallback>
                <p:oleObj name="Immagine bitmap" r:id="rId4" imgW="2682472" imgH="2979048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8188" y="762000"/>
                        <a:ext cx="4597400" cy="510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8" name="Text Box 5"/>
          <p:cNvSpPr txBox="1">
            <a:spLocks noChangeArrowheads="1"/>
          </p:cNvSpPr>
          <p:nvPr/>
        </p:nvSpPr>
        <p:spPr bwMode="auto">
          <a:xfrm>
            <a:off x="4724400" y="5791200"/>
            <a:ext cx="3843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http://biometrics.cse.msu.edu/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olo 1"/>
          <p:cNvSpPr>
            <a:spLocks noGrp="1"/>
          </p:cNvSpPr>
          <p:nvPr>
            <p:ph type="title"/>
          </p:nvPr>
        </p:nvSpPr>
        <p:spPr>
          <a:xfrm>
            <a:off x="395288" y="-234950"/>
            <a:ext cx="8229600" cy="1143000"/>
          </a:xfrm>
        </p:spPr>
        <p:txBody>
          <a:bodyPr/>
          <a:lstStyle/>
          <a:p>
            <a:r>
              <a:rPr lang="en-US" altLang="en-US" smtClean="0"/>
              <a:t>Stage?</a:t>
            </a:r>
            <a:endParaRPr lang="it-IT" altLang="en-US" smtClean="0"/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72125"/>
            <a:ext cx="377031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5214938"/>
            <a:ext cx="220980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533900"/>
            <a:ext cx="26289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572125"/>
            <a:ext cx="264318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3770313"/>
            <a:ext cx="141446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363" y="3770313"/>
            <a:ext cx="13716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3028950"/>
            <a:ext cx="185261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6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028950"/>
            <a:ext cx="19954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7" name="Immagine 7" descr="logo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44563"/>
            <a:ext cx="1803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8" name="Immagine 8" descr="logo-nm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1855788"/>
            <a:ext cx="2744788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9" name="Immagine 9" descr="ebn-logo_180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75" y="257175"/>
            <a:ext cx="2005013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0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929063"/>
            <a:ext cx="20478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1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70125"/>
            <a:ext cx="22669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2" name="Picture 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775" y="600075"/>
            <a:ext cx="142875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3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75" y="3278188"/>
            <a:ext cx="3624263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4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5500688"/>
            <a:ext cx="24384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5" name="Picture 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5" y="711200"/>
            <a:ext cx="1957388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81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16522530-5BB4-409D-86BB-50C28B270D25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00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/>
              <a:t>Raccolta Dati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r>
              <a:rPr lang="en-GB" altLang="en-US" dirty="0" err="1" smtClean="0"/>
              <a:t>Collezione</a:t>
            </a:r>
            <a:r>
              <a:rPr lang="en-GB" altLang="en-US" dirty="0" smtClean="0"/>
              <a:t> di un </a:t>
            </a:r>
            <a:r>
              <a:rPr lang="en-GB" altLang="en-US" dirty="0" err="1" smtClean="0"/>
              <a:t>insieme</a:t>
            </a:r>
            <a:r>
              <a:rPr lang="en-GB" altLang="en-US" dirty="0" smtClean="0"/>
              <a:t> “</a:t>
            </a:r>
            <a:r>
              <a:rPr lang="en-GB" altLang="en-US" dirty="0" err="1" smtClean="0"/>
              <a:t>sufficiente</a:t>
            </a:r>
            <a:r>
              <a:rPr lang="en-GB" altLang="en-US" dirty="0" smtClean="0"/>
              <a:t>” e “</a:t>
            </a:r>
            <a:r>
              <a:rPr lang="en-GB" altLang="en-US" dirty="0" err="1" smtClean="0"/>
              <a:t>rappresentativo</a:t>
            </a:r>
            <a:r>
              <a:rPr lang="en-GB" altLang="en-US" dirty="0" smtClean="0"/>
              <a:t>” di </a:t>
            </a:r>
            <a:r>
              <a:rPr lang="en-GB" altLang="en-US" dirty="0" err="1" smtClean="0"/>
              <a:t>esempi</a:t>
            </a:r>
            <a:r>
              <a:rPr lang="en-GB" altLang="en-US" dirty="0" smtClean="0"/>
              <a:t> dal </a:t>
            </a:r>
            <a:r>
              <a:rPr lang="en-GB" altLang="en-US" dirty="0" err="1" smtClean="0"/>
              <a:t>problema</a:t>
            </a:r>
            <a:r>
              <a:rPr lang="en-GB" altLang="en-US" dirty="0" smtClean="0"/>
              <a:t> in </a:t>
            </a:r>
            <a:r>
              <a:rPr lang="en-GB" altLang="en-US" dirty="0" err="1" smtClean="0"/>
              <a:t>esame</a:t>
            </a:r>
            <a:r>
              <a:rPr lang="en-GB" altLang="en-US" dirty="0" smtClean="0"/>
              <a:t>.</a:t>
            </a:r>
          </a:p>
          <a:p>
            <a:r>
              <a:rPr lang="en-GB" altLang="en-US" dirty="0" smtClean="0"/>
              <a:t>“</a:t>
            </a:r>
            <a:r>
              <a:rPr lang="en-GB" altLang="en-US" dirty="0" err="1" smtClean="0"/>
              <a:t>sufficiente</a:t>
            </a:r>
            <a:r>
              <a:rPr lang="en-GB" altLang="en-US" dirty="0" smtClean="0"/>
              <a:t>”?</a:t>
            </a:r>
          </a:p>
          <a:p>
            <a:pPr lvl="1"/>
            <a:r>
              <a:rPr lang="en-GB" altLang="en-US" dirty="0" err="1" smtClean="0"/>
              <a:t>riesce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distinguere</a:t>
            </a:r>
            <a:r>
              <a:rPr lang="en-GB" altLang="en-US" dirty="0" smtClean="0"/>
              <a:t> un pattern di test e </a:t>
            </a:r>
            <a:r>
              <a:rPr lang="en-GB" altLang="en-US" dirty="0" err="1" smtClean="0"/>
              <a:t>metterlo</a:t>
            </a:r>
            <a:r>
              <a:rPr lang="en-GB" altLang="en-US" dirty="0" smtClean="0"/>
              <a:t> in </a:t>
            </a:r>
            <a:r>
              <a:rPr lang="en-GB" altLang="en-US" dirty="0" err="1" smtClean="0"/>
              <a:t>una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delle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classi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disposizione</a:t>
            </a:r>
            <a:endParaRPr lang="en-GB" altLang="en-US" dirty="0" smtClean="0"/>
          </a:p>
          <a:p>
            <a:r>
              <a:rPr lang="en-GB" altLang="en-US" dirty="0" smtClean="0"/>
              <a:t>“</a:t>
            </a:r>
            <a:r>
              <a:rPr lang="en-GB" altLang="en-US" dirty="0" err="1" smtClean="0"/>
              <a:t>rappresentativo</a:t>
            </a:r>
            <a:r>
              <a:rPr lang="en-GB" altLang="en-US" dirty="0" smtClean="0"/>
              <a:t>”?</a:t>
            </a:r>
          </a:p>
          <a:p>
            <a:pPr lvl="1"/>
            <a:r>
              <a:rPr lang="en-GB" altLang="en-US" dirty="0" err="1" smtClean="0"/>
              <a:t>copre</a:t>
            </a:r>
            <a:r>
              <a:rPr lang="en-GB" altLang="en-US" dirty="0" smtClean="0"/>
              <a:t> lo </a:t>
            </a:r>
            <a:r>
              <a:rPr lang="en-GB" altLang="en-US" dirty="0" err="1" smtClean="0"/>
              <a:t>spazio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tutti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possibili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esempi</a:t>
            </a:r>
            <a:endParaRPr lang="en-GB" altLang="en-US" dirty="0" smtClean="0"/>
          </a:p>
          <a:p>
            <a:r>
              <a:rPr lang="en-GB" altLang="en-US" dirty="0" err="1" smtClean="0"/>
              <a:t>Problemi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sensoristica</a:t>
            </a:r>
            <a:r>
              <a:rPr lang="en-GB" altLang="en-US" dirty="0" smtClean="0"/>
              <a:t> (</a:t>
            </a:r>
            <a:r>
              <a:rPr lang="en-GB" altLang="en-US" dirty="0" err="1" smtClean="0"/>
              <a:t>risoluzione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banda</a:t>
            </a:r>
            <a:r>
              <a:rPr lang="en-GB" altLang="en-US" dirty="0" smtClean="0"/>
              <a:t>, …)</a:t>
            </a:r>
          </a:p>
          <a:p>
            <a:endParaRPr lang="en-GB" altLang="en-US" dirty="0" smtClean="0"/>
          </a:p>
          <a:p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921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12381E7D-813B-41DA-B7E7-82CB2A8EE1D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1000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08050"/>
            <a:ext cx="7772400" cy="5187950"/>
          </a:xfrm>
        </p:spPr>
        <p:txBody>
          <a:bodyPr/>
          <a:lstStyle/>
          <a:p>
            <a:r>
              <a:rPr lang="en-GB" altLang="en-US" i="1" smtClean="0"/>
              <a:t>Esempio: </a:t>
            </a:r>
            <a:r>
              <a:rPr lang="en-GB" altLang="en-US" sz="2400" smtClean="0"/>
              <a:t>un insieme di immagini contenenti le lettere “a” e “b” viene acquisito tramite una telecamera, e memorizzato nel computer</a:t>
            </a:r>
            <a:endParaRPr lang="en-GB" altLang="en-US" smtClean="0"/>
          </a:p>
          <a:p>
            <a:endParaRPr lang="en-GB" altLang="en-US" smtClean="0"/>
          </a:p>
        </p:txBody>
      </p:sp>
      <p:grpSp>
        <p:nvGrpSpPr>
          <p:cNvPr id="9221" name="Group 4"/>
          <p:cNvGrpSpPr>
            <a:grpSpLocks/>
          </p:cNvGrpSpPr>
          <p:nvPr/>
        </p:nvGrpSpPr>
        <p:grpSpPr bwMode="auto">
          <a:xfrm>
            <a:off x="1169988" y="2776538"/>
            <a:ext cx="2590800" cy="1295400"/>
            <a:chOff x="1056" y="1344"/>
            <a:chExt cx="2501" cy="1402"/>
          </a:xfrm>
        </p:grpSpPr>
        <p:graphicFrame>
          <p:nvGraphicFramePr>
            <p:cNvPr id="9293" name="Object 5"/>
            <p:cNvGraphicFramePr>
              <a:graphicFrameLocks noChangeAspect="1"/>
            </p:cNvGraphicFramePr>
            <p:nvPr/>
          </p:nvGraphicFramePr>
          <p:xfrm>
            <a:off x="1056" y="1344"/>
            <a:ext cx="1315" cy="1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99" name="Immagine bitmap" r:id="rId4" imgW="2088061" imgH="2225233" progId="Paint.Picture">
                    <p:embed/>
                  </p:oleObj>
                </mc:Choice>
                <mc:Fallback>
                  <p:oleObj name="Immagine bitmap" r:id="rId4" imgW="2088061" imgH="2225233" progId="Paint.Picture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1344"/>
                          <a:ext cx="1315" cy="14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94" name="Object 6"/>
            <p:cNvGraphicFramePr>
              <a:graphicFrameLocks noChangeAspect="1"/>
            </p:cNvGraphicFramePr>
            <p:nvPr/>
          </p:nvGraphicFramePr>
          <p:xfrm>
            <a:off x="2304" y="1368"/>
            <a:ext cx="1253" cy="1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00" name="Immagine bitmap" r:id="rId6" imgW="1988992" imgH="2149026" progId="Paint.Picture">
                    <p:embed/>
                  </p:oleObj>
                </mc:Choice>
                <mc:Fallback>
                  <p:oleObj name="Immagine bitmap" r:id="rId6" imgW="1988992" imgH="2149026" progId="Paint.Picture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4" y="1368"/>
                          <a:ext cx="1253" cy="13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22" name="Group 7"/>
          <p:cNvGrpSpPr>
            <a:grpSpLocks/>
          </p:cNvGrpSpPr>
          <p:nvPr/>
        </p:nvGrpSpPr>
        <p:grpSpPr bwMode="auto">
          <a:xfrm>
            <a:off x="5360988" y="2776538"/>
            <a:ext cx="2667000" cy="1295400"/>
            <a:chOff x="1056" y="1344"/>
            <a:chExt cx="2501" cy="1402"/>
          </a:xfrm>
        </p:grpSpPr>
        <p:graphicFrame>
          <p:nvGraphicFramePr>
            <p:cNvPr id="9291" name="Object 8"/>
            <p:cNvGraphicFramePr>
              <a:graphicFrameLocks noChangeAspect="1"/>
            </p:cNvGraphicFramePr>
            <p:nvPr/>
          </p:nvGraphicFramePr>
          <p:xfrm>
            <a:off x="1056" y="1344"/>
            <a:ext cx="1315" cy="1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01" name="Immagine bitmap" r:id="rId8" imgW="2088061" imgH="2225233" progId="Paint.Picture">
                    <p:embed/>
                  </p:oleObj>
                </mc:Choice>
                <mc:Fallback>
                  <p:oleObj name="Immagine bitmap" r:id="rId8" imgW="2088061" imgH="2225233" progId="Paint.Picture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1344"/>
                          <a:ext cx="1315" cy="14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92" name="Object 9"/>
            <p:cNvGraphicFramePr>
              <a:graphicFrameLocks noChangeAspect="1"/>
            </p:cNvGraphicFramePr>
            <p:nvPr/>
          </p:nvGraphicFramePr>
          <p:xfrm>
            <a:off x="2304" y="1368"/>
            <a:ext cx="1253" cy="1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02" name="Immagine bitmap" r:id="rId9" imgW="1988992" imgH="2149026" progId="Paint.Picture">
                    <p:embed/>
                  </p:oleObj>
                </mc:Choice>
                <mc:Fallback>
                  <p:oleObj name="Immagine bitmap" r:id="rId9" imgW="1988992" imgH="2149026" progId="Paint.Picture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4" y="1368"/>
                          <a:ext cx="1253" cy="13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23" name="Group 45"/>
          <p:cNvGrpSpPr>
            <a:grpSpLocks/>
          </p:cNvGrpSpPr>
          <p:nvPr/>
        </p:nvGrpSpPr>
        <p:grpSpPr bwMode="auto">
          <a:xfrm>
            <a:off x="5437188" y="2852738"/>
            <a:ext cx="1219200" cy="1066800"/>
            <a:chOff x="3408" y="1968"/>
            <a:chExt cx="768" cy="672"/>
          </a:xfrm>
        </p:grpSpPr>
        <p:sp>
          <p:nvSpPr>
            <p:cNvPr id="9259" name="Line 13"/>
            <p:cNvSpPr>
              <a:spLocks noChangeShapeType="1"/>
            </p:cNvSpPr>
            <p:nvPr/>
          </p:nvSpPr>
          <p:spPr bwMode="auto">
            <a:xfrm>
              <a:off x="3408" y="196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0" name="Line 14"/>
            <p:cNvSpPr>
              <a:spLocks noChangeShapeType="1"/>
            </p:cNvSpPr>
            <p:nvPr/>
          </p:nvSpPr>
          <p:spPr bwMode="auto">
            <a:xfrm>
              <a:off x="3408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1" name="Line 15"/>
            <p:cNvSpPr>
              <a:spLocks noChangeShapeType="1"/>
            </p:cNvSpPr>
            <p:nvPr/>
          </p:nvSpPr>
          <p:spPr bwMode="auto">
            <a:xfrm>
              <a:off x="3408" y="20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2" name="Line 16"/>
            <p:cNvSpPr>
              <a:spLocks noChangeShapeType="1"/>
            </p:cNvSpPr>
            <p:nvPr/>
          </p:nvSpPr>
          <p:spPr bwMode="auto">
            <a:xfrm>
              <a:off x="3408" y="211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3" name="Line 17"/>
            <p:cNvSpPr>
              <a:spLocks noChangeShapeType="1"/>
            </p:cNvSpPr>
            <p:nvPr/>
          </p:nvSpPr>
          <p:spPr bwMode="auto">
            <a:xfrm>
              <a:off x="3408" y="216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4" name="Line 18"/>
            <p:cNvSpPr>
              <a:spLocks noChangeShapeType="1"/>
            </p:cNvSpPr>
            <p:nvPr/>
          </p:nvSpPr>
          <p:spPr bwMode="auto">
            <a:xfrm>
              <a:off x="3408" y="22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5" name="Line 19"/>
            <p:cNvSpPr>
              <a:spLocks noChangeShapeType="1"/>
            </p:cNvSpPr>
            <p:nvPr/>
          </p:nvSpPr>
          <p:spPr bwMode="auto">
            <a:xfrm>
              <a:off x="3408" y="225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6" name="Line 20"/>
            <p:cNvSpPr>
              <a:spLocks noChangeShapeType="1"/>
            </p:cNvSpPr>
            <p:nvPr/>
          </p:nvSpPr>
          <p:spPr bwMode="auto">
            <a:xfrm>
              <a:off x="3408" y="230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7" name="Line 21"/>
            <p:cNvSpPr>
              <a:spLocks noChangeShapeType="1"/>
            </p:cNvSpPr>
            <p:nvPr/>
          </p:nvSpPr>
          <p:spPr bwMode="auto">
            <a:xfrm>
              <a:off x="3408" y="235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8" name="Line 22"/>
            <p:cNvSpPr>
              <a:spLocks noChangeShapeType="1"/>
            </p:cNvSpPr>
            <p:nvPr/>
          </p:nvSpPr>
          <p:spPr bwMode="auto">
            <a:xfrm>
              <a:off x="3408" y="240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9" name="Line 23"/>
            <p:cNvSpPr>
              <a:spLocks noChangeShapeType="1"/>
            </p:cNvSpPr>
            <p:nvPr/>
          </p:nvSpPr>
          <p:spPr bwMode="auto">
            <a:xfrm>
              <a:off x="3408" y="259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0" name="Line 24"/>
            <p:cNvSpPr>
              <a:spLocks noChangeShapeType="1"/>
            </p:cNvSpPr>
            <p:nvPr/>
          </p:nvSpPr>
          <p:spPr bwMode="auto">
            <a:xfrm>
              <a:off x="3408" y="254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1" name="Line 25"/>
            <p:cNvSpPr>
              <a:spLocks noChangeShapeType="1"/>
            </p:cNvSpPr>
            <p:nvPr/>
          </p:nvSpPr>
          <p:spPr bwMode="auto">
            <a:xfrm>
              <a:off x="3408" y="24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2" name="Line 26"/>
            <p:cNvSpPr>
              <a:spLocks noChangeShapeType="1"/>
            </p:cNvSpPr>
            <p:nvPr/>
          </p:nvSpPr>
          <p:spPr bwMode="auto">
            <a:xfrm>
              <a:off x="3408" y="244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3" name="Line 27"/>
            <p:cNvSpPr>
              <a:spLocks noChangeShapeType="1"/>
            </p:cNvSpPr>
            <p:nvPr/>
          </p:nvSpPr>
          <p:spPr bwMode="auto">
            <a:xfrm>
              <a:off x="3408" y="264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4" name="Line 28"/>
            <p:cNvSpPr>
              <a:spLocks noChangeShapeType="1"/>
            </p:cNvSpPr>
            <p:nvPr/>
          </p:nvSpPr>
          <p:spPr bwMode="auto">
            <a:xfrm>
              <a:off x="345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5" name="Line 29"/>
            <p:cNvSpPr>
              <a:spLocks noChangeShapeType="1"/>
            </p:cNvSpPr>
            <p:nvPr/>
          </p:nvSpPr>
          <p:spPr bwMode="auto">
            <a:xfrm>
              <a:off x="350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6" name="Line 30"/>
            <p:cNvSpPr>
              <a:spLocks noChangeShapeType="1"/>
            </p:cNvSpPr>
            <p:nvPr/>
          </p:nvSpPr>
          <p:spPr bwMode="auto">
            <a:xfrm>
              <a:off x="355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7" name="Line 31"/>
            <p:cNvSpPr>
              <a:spLocks noChangeShapeType="1"/>
            </p:cNvSpPr>
            <p:nvPr/>
          </p:nvSpPr>
          <p:spPr bwMode="auto">
            <a:xfrm>
              <a:off x="360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8" name="Line 32"/>
            <p:cNvSpPr>
              <a:spLocks noChangeShapeType="1"/>
            </p:cNvSpPr>
            <p:nvPr/>
          </p:nvSpPr>
          <p:spPr bwMode="auto">
            <a:xfrm>
              <a:off x="364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9" name="Line 33"/>
            <p:cNvSpPr>
              <a:spLocks noChangeShapeType="1"/>
            </p:cNvSpPr>
            <p:nvPr/>
          </p:nvSpPr>
          <p:spPr bwMode="auto">
            <a:xfrm>
              <a:off x="369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0" name="Line 34"/>
            <p:cNvSpPr>
              <a:spLocks noChangeShapeType="1"/>
            </p:cNvSpPr>
            <p:nvPr/>
          </p:nvSpPr>
          <p:spPr bwMode="auto">
            <a:xfrm>
              <a:off x="374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1" name="Line 35"/>
            <p:cNvSpPr>
              <a:spLocks noChangeShapeType="1"/>
            </p:cNvSpPr>
            <p:nvPr/>
          </p:nvSpPr>
          <p:spPr bwMode="auto">
            <a:xfrm>
              <a:off x="379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2" name="Line 36"/>
            <p:cNvSpPr>
              <a:spLocks noChangeShapeType="1"/>
            </p:cNvSpPr>
            <p:nvPr/>
          </p:nvSpPr>
          <p:spPr bwMode="auto">
            <a:xfrm>
              <a:off x="384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3" name="Line 37"/>
            <p:cNvSpPr>
              <a:spLocks noChangeShapeType="1"/>
            </p:cNvSpPr>
            <p:nvPr/>
          </p:nvSpPr>
          <p:spPr bwMode="auto">
            <a:xfrm>
              <a:off x="388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4" name="Line 38"/>
            <p:cNvSpPr>
              <a:spLocks noChangeShapeType="1"/>
            </p:cNvSpPr>
            <p:nvPr/>
          </p:nvSpPr>
          <p:spPr bwMode="auto">
            <a:xfrm>
              <a:off x="393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5" name="Line 39"/>
            <p:cNvSpPr>
              <a:spLocks noChangeShapeType="1"/>
            </p:cNvSpPr>
            <p:nvPr/>
          </p:nvSpPr>
          <p:spPr bwMode="auto">
            <a:xfrm>
              <a:off x="398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6" name="Line 40"/>
            <p:cNvSpPr>
              <a:spLocks noChangeShapeType="1"/>
            </p:cNvSpPr>
            <p:nvPr/>
          </p:nvSpPr>
          <p:spPr bwMode="auto">
            <a:xfrm>
              <a:off x="403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7" name="Line 41"/>
            <p:cNvSpPr>
              <a:spLocks noChangeShapeType="1"/>
            </p:cNvSpPr>
            <p:nvPr/>
          </p:nvSpPr>
          <p:spPr bwMode="auto">
            <a:xfrm>
              <a:off x="408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8" name="Line 42"/>
            <p:cNvSpPr>
              <a:spLocks noChangeShapeType="1"/>
            </p:cNvSpPr>
            <p:nvPr/>
          </p:nvSpPr>
          <p:spPr bwMode="auto">
            <a:xfrm>
              <a:off x="412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9" name="Line 43"/>
            <p:cNvSpPr>
              <a:spLocks noChangeShapeType="1"/>
            </p:cNvSpPr>
            <p:nvPr/>
          </p:nvSpPr>
          <p:spPr bwMode="auto">
            <a:xfrm>
              <a:off x="417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90" name="Line 44"/>
            <p:cNvSpPr>
              <a:spLocks noChangeShapeType="1"/>
            </p:cNvSpPr>
            <p:nvPr/>
          </p:nvSpPr>
          <p:spPr bwMode="auto">
            <a:xfrm>
              <a:off x="340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224" name="Group 46"/>
          <p:cNvGrpSpPr>
            <a:grpSpLocks/>
          </p:cNvGrpSpPr>
          <p:nvPr/>
        </p:nvGrpSpPr>
        <p:grpSpPr bwMode="auto">
          <a:xfrm>
            <a:off x="6732588" y="2852738"/>
            <a:ext cx="1219200" cy="1066800"/>
            <a:chOff x="3408" y="1968"/>
            <a:chExt cx="768" cy="672"/>
          </a:xfrm>
        </p:grpSpPr>
        <p:sp>
          <p:nvSpPr>
            <p:cNvPr id="9227" name="Line 47"/>
            <p:cNvSpPr>
              <a:spLocks noChangeShapeType="1"/>
            </p:cNvSpPr>
            <p:nvPr/>
          </p:nvSpPr>
          <p:spPr bwMode="auto">
            <a:xfrm>
              <a:off x="3408" y="196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8" name="Line 48"/>
            <p:cNvSpPr>
              <a:spLocks noChangeShapeType="1"/>
            </p:cNvSpPr>
            <p:nvPr/>
          </p:nvSpPr>
          <p:spPr bwMode="auto">
            <a:xfrm>
              <a:off x="3408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9" name="Line 49"/>
            <p:cNvSpPr>
              <a:spLocks noChangeShapeType="1"/>
            </p:cNvSpPr>
            <p:nvPr/>
          </p:nvSpPr>
          <p:spPr bwMode="auto">
            <a:xfrm>
              <a:off x="3408" y="20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0" name="Line 50"/>
            <p:cNvSpPr>
              <a:spLocks noChangeShapeType="1"/>
            </p:cNvSpPr>
            <p:nvPr/>
          </p:nvSpPr>
          <p:spPr bwMode="auto">
            <a:xfrm>
              <a:off x="3408" y="211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1" name="Line 51"/>
            <p:cNvSpPr>
              <a:spLocks noChangeShapeType="1"/>
            </p:cNvSpPr>
            <p:nvPr/>
          </p:nvSpPr>
          <p:spPr bwMode="auto">
            <a:xfrm>
              <a:off x="3408" y="216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2" name="Line 52"/>
            <p:cNvSpPr>
              <a:spLocks noChangeShapeType="1"/>
            </p:cNvSpPr>
            <p:nvPr/>
          </p:nvSpPr>
          <p:spPr bwMode="auto">
            <a:xfrm>
              <a:off x="3408" y="22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3" name="Line 53"/>
            <p:cNvSpPr>
              <a:spLocks noChangeShapeType="1"/>
            </p:cNvSpPr>
            <p:nvPr/>
          </p:nvSpPr>
          <p:spPr bwMode="auto">
            <a:xfrm>
              <a:off x="3408" y="225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4" name="Line 54"/>
            <p:cNvSpPr>
              <a:spLocks noChangeShapeType="1"/>
            </p:cNvSpPr>
            <p:nvPr/>
          </p:nvSpPr>
          <p:spPr bwMode="auto">
            <a:xfrm>
              <a:off x="3408" y="230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5" name="Line 55"/>
            <p:cNvSpPr>
              <a:spLocks noChangeShapeType="1"/>
            </p:cNvSpPr>
            <p:nvPr/>
          </p:nvSpPr>
          <p:spPr bwMode="auto">
            <a:xfrm>
              <a:off x="3408" y="235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6" name="Line 56"/>
            <p:cNvSpPr>
              <a:spLocks noChangeShapeType="1"/>
            </p:cNvSpPr>
            <p:nvPr/>
          </p:nvSpPr>
          <p:spPr bwMode="auto">
            <a:xfrm>
              <a:off x="3408" y="240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7" name="Line 57"/>
            <p:cNvSpPr>
              <a:spLocks noChangeShapeType="1"/>
            </p:cNvSpPr>
            <p:nvPr/>
          </p:nvSpPr>
          <p:spPr bwMode="auto">
            <a:xfrm>
              <a:off x="3408" y="259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8" name="Line 58"/>
            <p:cNvSpPr>
              <a:spLocks noChangeShapeType="1"/>
            </p:cNvSpPr>
            <p:nvPr/>
          </p:nvSpPr>
          <p:spPr bwMode="auto">
            <a:xfrm>
              <a:off x="3408" y="254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9" name="Line 59"/>
            <p:cNvSpPr>
              <a:spLocks noChangeShapeType="1"/>
            </p:cNvSpPr>
            <p:nvPr/>
          </p:nvSpPr>
          <p:spPr bwMode="auto">
            <a:xfrm>
              <a:off x="3408" y="24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0" name="Line 60"/>
            <p:cNvSpPr>
              <a:spLocks noChangeShapeType="1"/>
            </p:cNvSpPr>
            <p:nvPr/>
          </p:nvSpPr>
          <p:spPr bwMode="auto">
            <a:xfrm>
              <a:off x="3408" y="244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1" name="Line 61"/>
            <p:cNvSpPr>
              <a:spLocks noChangeShapeType="1"/>
            </p:cNvSpPr>
            <p:nvPr/>
          </p:nvSpPr>
          <p:spPr bwMode="auto">
            <a:xfrm>
              <a:off x="3408" y="264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2" name="Line 62"/>
            <p:cNvSpPr>
              <a:spLocks noChangeShapeType="1"/>
            </p:cNvSpPr>
            <p:nvPr/>
          </p:nvSpPr>
          <p:spPr bwMode="auto">
            <a:xfrm>
              <a:off x="345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3" name="Line 63"/>
            <p:cNvSpPr>
              <a:spLocks noChangeShapeType="1"/>
            </p:cNvSpPr>
            <p:nvPr/>
          </p:nvSpPr>
          <p:spPr bwMode="auto">
            <a:xfrm>
              <a:off x="350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4" name="Line 64"/>
            <p:cNvSpPr>
              <a:spLocks noChangeShapeType="1"/>
            </p:cNvSpPr>
            <p:nvPr/>
          </p:nvSpPr>
          <p:spPr bwMode="auto">
            <a:xfrm>
              <a:off x="355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5" name="Line 65"/>
            <p:cNvSpPr>
              <a:spLocks noChangeShapeType="1"/>
            </p:cNvSpPr>
            <p:nvPr/>
          </p:nvSpPr>
          <p:spPr bwMode="auto">
            <a:xfrm>
              <a:off x="360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6" name="Line 66"/>
            <p:cNvSpPr>
              <a:spLocks noChangeShapeType="1"/>
            </p:cNvSpPr>
            <p:nvPr/>
          </p:nvSpPr>
          <p:spPr bwMode="auto">
            <a:xfrm>
              <a:off x="364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7" name="Line 67"/>
            <p:cNvSpPr>
              <a:spLocks noChangeShapeType="1"/>
            </p:cNvSpPr>
            <p:nvPr/>
          </p:nvSpPr>
          <p:spPr bwMode="auto">
            <a:xfrm>
              <a:off x="369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8" name="Line 68"/>
            <p:cNvSpPr>
              <a:spLocks noChangeShapeType="1"/>
            </p:cNvSpPr>
            <p:nvPr/>
          </p:nvSpPr>
          <p:spPr bwMode="auto">
            <a:xfrm>
              <a:off x="374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9" name="Line 69"/>
            <p:cNvSpPr>
              <a:spLocks noChangeShapeType="1"/>
            </p:cNvSpPr>
            <p:nvPr/>
          </p:nvSpPr>
          <p:spPr bwMode="auto">
            <a:xfrm>
              <a:off x="379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0" name="Line 70"/>
            <p:cNvSpPr>
              <a:spLocks noChangeShapeType="1"/>
            </p:cNvSpPr>
            <p:nvPr/>
          </p:nvSpPr>
          <p:spPr bwMode="auto">
            <a:xfrm>
              <a:off x="384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1" name="Line 71"/>
            <p:cNvSpPr>
              <a:spLocks noChangeShapeType="1"/>
            </p:cNvSpPr>
            <p:nvPr/>
          </p:nvSpPr>
          <p:spPr bwMode="auto">
            <a:xfrm>
              <a:off x="388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2" name="Line 72"/>
            <p:cNvSpPr>
              <a:spLocks noChangeShapeType="1"/>
            </p:cNvSpPr>
            <p:nvPr/>
          </p:nvSpPr>
          <p:spPr bwMode="auto">
            <a:xfrm>
              <a:off x="393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3" name="Line 73"/>
            <p:cNvSpPr>
              <a:spLocks noChangeShapeType="1"/>
            </p:cNvSpPr>
            <p:nvPr/>
          </p:nvSpPr>
          <p:spPr bwMode="auto">
            <a:xfrm>
              <a:off x="398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4" name="Line 74"/>
            <p:cNvSpPr>
              <a:spLocks noChangeShapeType="1"/>
            </p:cNvSpPr>
            <p:nvPr/>
          </p:nvSpPr>
          <p:spPr bwMode="auto">
            <a:xfrm>
              <a:off x="403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5" name="Line 75"/>
            <p:cNvSpPr>
              <a:spLocks noChangeShapeType="1"/>
            </p:cNvSpPr>
            <p:nvPr/>
          </p:nvSpPr>
          <p:spPr bwMode="auto">
            <a:xfrm>
              <a:off x="408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6" name="Line 76"/>
            <p:cNvSpPr>
              <a:spLocks noChangeShapeType="1"/>
            </p:cNvSpPr>
            <p:nvPr/>
          </p:nvSpPr>
          <p:spPr bwMode="auto">
            <a:xfrm>
              <a:off x="412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7" name="Line 77"/>
            <p:cNvSpPr>
              <a:spLocks noChangeShapeType="1"/>
            </p:cNvSpPr>
            <p:nvPr/>
          </p:nvSpPr>
          <p:spPr bwMode="auto">
            <a:xfrm>
              <a:off x="417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8" name="Line 78"/>
            <p:cNvSpPr>
              <a:spLocks noChangeShapeType="1"/>
            </p:cNvSpPr>
            <p:nvPr/>
          </p:nvSpPr>
          <p:spPr bwMode="auto">
            <a:xfrm>
              <a:off x="340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225" name="AutoShape 79"/>
          <p:cNvSpPr>
            <a:spLocks noChangeArrowheads="1"/>
          </p:cNvSpPr>
          <p:nvPr/>
        </p:nvSpPr>
        <p:spPr bwMode="auto">
          <a:xfrm>
            <a:off x="3989388" y="3157538"/>
            <a:ext cx="1219200" cy="457200"/>
          </a:xfrm>
          <a:prstGeom prst="rightArrow">
            <a:avLst>
              <a:gd name="adj1" fmla="val 50000"/>
              <a:gd name="adj2" fmla="val 66667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9226" name="Text Box 80"/>
          <p:cNvSpPr txBox="1">
            <a:spLocks noChangeArrowheads="1"/>
          </p:cNvSpPr>
          <p:nvPr/>
        </p:nvSpPr>
        <p:spPr bwMode="auto">
          <a:xfrm>
            <a:off x="914400" y="4648200"/>
            <a:ext cx="74136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en-US" sz="2400"/>
              <a:t>L’immagine viene rappresentata da un array di pixel, ogni pixel assume valore compreso tra 0 (completamente bianco) e 1 (completamente nero)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024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F533C1BC-682C-46F2-8362-42B8F9D2493E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1000" smtClean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719137"/>
          </a:xfrm>
        </p:spPr>
        <p:txBody>
          <a:bodyPr/>
          <a:lstStyle/>
          <a:p>
            <a:r>
              <a:rPr lang="en-GB" altLang="en-US" b="1" smtClean="0"/>
              <a:t>Scelta delle feature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836613"/>
            <a:ext cx="7634288" cy="5761037"/>
          </a:xfrm>
        </p:spPr>
        <p:txBody>
          <a:bodyPr/>
          <a:lstStyle/>
          <a:p>
            <a:r>
              <a:rPr lang="en-GB" altLang="en-US" smtClean="0"/>
              <a:t>Non si possono utilizzare i dati cosí come sono (immagine 256x256 sono 65536 pixels)</a:t>
            </a:r>
          </a:p>
          <a:p>
            <a:r>
              <a:rPr lang="en-GB" altLang="en-US" i="1" smtClean="0"/>
              <a:t>Feature</a:t>
            </a:r>
            <a:r>
              <a:rPr lang="en-GB" altLang="en-US" smtClean="0"/>
              <a:t>: caratteristiche misurabili del fenomeno in esame </a:t>
            </a:r>
            <a:r>
              <a:rPr lang="en-GB" altLang="en-US" i="1" smtClean="0"/>
              <a:t>(pattern </a:t>
            </a:r>
            <a:r>
              <a:rPr lang="en-GB" altLang="en-US" smtClean="0"/>
              <a:t>= vettore di features)</a:t>
            </a:r>
            <a:r>
              <a:rPr lang="en-GB" altLang="en-US" i="1" smtClean="0"/>
              <a:t>:</a:t>
            </a:r>
            <a:endParaRPr lang="en-GB" altLang="en-US" smtClean="0"/>
          </a:p>
          <a:p>
            <a:pPr lvl="1"/>
            <a:r>
              <a:rPr lang="en-GB" altLang="en-US" smtClean="0"/>
              <a:t>semplici da calcolare;</a:t>
            </a:r>
          </a:p>
          <a:p>
            <a:pPr lvl="1"/>
            <a:r>
              <a:rPr lang="en-GB" altLang="en-US" smtClean="0"/>
              <a:t>invarianti a trasformazioni irrilevanti;</a:t>
            </a:r>
          </a:p>
          <a:p>
            <a:pPr lvl="1"/>
            <a:r>
              <a:rPr lang="en-GB" altLang="en-US" smtClean="0"/>
              <a:t>affidabili;</a:t>
            </a:r>
          </a:p>
          <a:p>
            <a:pPr lvl="1"/>
            <a:r>
              <a:rPr lang="en-GB" altLang="en-US" smtClean="0"/>
              <a:t>indipendenti;</a:t>
            </a:r>
          </a:p>
          <a:p>
            <a:pPr lvl="1"/>
            <a:r>
              <a:rPr lang="en-GB" altLang="en-US" smtClean="0"/>
              <a:t>discriminanti;</a:t>
            </a:r>
          </a:p>
          <a:p>
            <a:pPr lvl="1"/>
            <a:r>
              <a:rPr lang="en-GB" altLang="en-US" smtClean="0"/>
              <a:t>poche (problema della </a:t>
            </a:r>
            <a:r>
              <a:rPr lang="en-GB" altLang="en-US" i="1" smtClean="0"/>
              <a:t>curse of dimensionality</a:t>
            </a:r>
            <a:r>
              <a:rPr lang="en-GB" altLang="en-US" smtClean="0"/>
              <a:t>);</a:t>
            </a:r>
          </a:p>
          <a:p>
            <a:r>
              <a:rPr lang="en-GB" altLang="en-US" smtClean="0"/>
              <a:t>In questa fase è molto utile l’utilizzo della conoscenza a priori sul problema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    y(x, \bfw) = w_0 + w_1 x + w_2 x^2 + \ldots + w_M x^M =&#10;    \sum_{j=0}^M w_j x^j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236"/>
  <p:tag name="PICTUREFILESIZE" val="725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 E(\bfw) = \frac{1}{2} \sum_{n=1}^N \left\{ y(x_n, \bfw) - t_n&#10;    \right\}^2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135"/>
  <p:tag name="PICTUREFILESIZE" val="54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N = 15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33"/>
  <p:tag name="PICTUREFILESIZE" val="156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N = 100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38"/>
  <p:tag name="PICTUREFILESIZE" val="1576"/>
</p:tagLst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ruttura predefinita">
  <a:themeElements>
    <a:clrScheme name="1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44855</TotalTime>
  <Words>3058</Words>
  <Application>Microsoft Office PowerPoint</Application>
  <PresentationFormat>Presentazione su schermo (4:3)</PresentationFormat>
  <Paragraphs>538</Paragraphs>
  <Slides>68</Slides>
  <Notes>62</Notes>
  <HiddenSlides>0</HiddenSlides>
  <MMClips>2</MMClips>
  <ScaleCrop>false</ScaleCrop>
  <HeadingPairs>
    <vt:vector size="8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2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68</vt:i4>
      </vt:variant>
    </vt:vector>
  </HeadingPairs>
  <TitlesOfParts>
    <vt:vector size="76" baseType="lpstr">
      <vt:lpstr>Times New Roman</vt:lpstr>
      <vt:lpstr>Arial</vt:lpstr>
      <vt:lpstr>Calibri</vt:lpstr>
      <vt:lpstr>Symbol</vt:lpstr>
      <vt:lpstr>Struttura predefinita</vt:lpstr>
      <vt:lpstr>1_Struttura predefinita</vt:lpstr>
      <vt:lpstr>Immagine bitmap</vt:lpstr>
      <vt:lpstr>Microsoft Equation 3.0</vt:lpstr>
      <vt:lpstr>Teorie e Tecniche del Riconoscimento</vt:lpstr>
      <vt:lpstr>Inquadramento</vt:lpstr>
      <vt:lpstr>Alcune possibili definizioni</vt:lpstr>
      <vt:lpstr>Esempio, bilancia multimediale</vt:lpstr>
      <vt:lpstr>Sistema di Pattern Recognition</vt:lpstr>
      <vt:lpstr>Presentazione standard di PowerPoint</vt:lpstr>
      <vt:lpstr>Raccolta Dati</vt:lpstr>
      <vt:lpstr>Presentazione standard di PowerPoint</vt:lpstr>
      <vt:lpstr>Scelta delle feature</vt:lpstr>
      <vt:lpstr>Presentazione standard di PowerPoint</vt:lpstr>
      <vt:lpstr>Scelta delle feature: estrazione e selezione</vt:lpstr>
      <vt:lpstr>Scelta del modello</vt:lpstr>
      <vt:lpstr>Presentazione standard di PowerPoint</vt:lpstr>
      <vt:lpstr>Addestramento del modello</vt:lpstr>
      <vt:lpstr>Presentazione standard di PowerPoint</vt:lpstr>
      <vt:lpstr>Tipologie di addestramento: supervisionato</vt:lpstr>
      <vt:lpstr>Presentazione standard di PowerPoint</vt:lpstr>
      <vt:lpstr>Tipologie di addestramento: semi supervisionato</vt:lpstr>
      <vt:lpstr>Tipologie di addestramento: non supervisionato</vt:lpstr>
      <vt:lpstr>Presentazione standard di PowerPoint</vt:lpstr>
      <vt:lpstr>Tipologie di addestramento: Rinforzato</vt:lpstr>
      <vt:lpstr>Valutazione e model selection</vt:lpstr>
      <vt:lpstr>Presentazione standard di PowerPoint</vt:lpstr>
      <vt:lpstr>Presentazione standard di PowerPoint</vt:lpstr>
      <vt:lpstr>Presentazione standard di PowerPoint</vt:lpstr>
      <vt:lpstr>Problemi training/valutazione: Curse of dimensionality</vt:lpstr>
      <vt:lpstr>Problemi training/valutazione: Curse of dimensionality (2)</vt:lpstr>
      <vt:lpstr>Problemi training/valutazione: Curse of dimensionality (3)</vt:lpstr>
      <vt:lpstr>Curse of dimensionality:  Fitting di una curva polinomiale </vt:lpstr>
      <vt:lpstr>Curse of dimensionality:  Fitting di una curva polinomiale (2)</vt:lpstr>
      <vt:lpstr>Esempio di overfitting: polinomio di ordine 0</vt:lpstr>
      <vt:lpstr>Esempio di overfitting: polinomio di ordine 1</vt:lpstr>
      <vt:lpstr>Presentazione standard di PowerPoint</vt:lpstr>
      <vt:lpstr>Presentazione standard di PowerPoint</vt:lpstr>
      <vt:lpstr>Esempio di overfitting: la cardinalità N entra in gioco</vt:lpstr>
      <vt:lpstr>Esempio di overfitting: la cardinalità N entra in gioco</vt:lpstr>
      <vt:lpstr>Approcci alla Pattern Recognition</vt:lpstr>
      <vt:lpstr>Classificazione statistica</vt:lpstr>
      <vt:lpstr>Classificatore di Bayes</vt:lpstr>
      <vt:lpstr>Stima delle pdf</vt:lpstr>
      <vt:lpstr>K Nearest Neighbor (KNN)</vt:lpstr>
      <vt:lpstr>Algoritmo</vt:lpstr>
      <vt:lpstr>Reti neurali, un caso (quasi) a parte</vt:lpstr>
      <vt:lpstr>Presentazione standard di PowerPoint</vt:lpstr>
      <vt:lpstr>Diverse topologie</vt:lpstr>
      <vt:lpstr>Combinazioni di classificatori</vt:lpstr>
      <vt:lpstr>In sintesi ...</vt:lpstr>
      <vt:lpstr>APPLICAZIONI</vt:lpstr>
      <vt:lpstr>Il decollo della Pattern Recognition</vt:lpstr>
      <vt:lpstr>Statistical Pattern Recognition (SPR)</vt:lpstr>
      <vt:lpstr>Video Analytics</vt:lpstr>
      <vt:lpstr>Video Analytics</vt:lpstr>
      <vt:lpstr>Video Analytics</vt:lpstr>
      <vt:lpstr>Social Signalling</vt:lpstr>
      <vt:lpstr>Applicazioni classiche</vt:lpstr>
      <vt:lpstr>Data Mining</vt:lpstr>
      <vt:lpstr>Data Mining - crowdsearching</vt:lpstr>
      <vt:lpstr>Image retrieval by content</vt:lpstr>
      <vt:lpstr>Esempio</vt:lpstr>
      <vt:lpstr>Presentazione standard di PowerPoint</vt:lpstr>
      <vt:lpstr>Classificazione di documenti</vt:lpstr>
      <vt:lpstr>Classificazione avanzata di documenti</vt:lpstr>
      <vt:lpstr>Riconoscimento di gesti</vt:lpstr>
      <vt:lpstr>Social signaling</vt:lpstr>
      <vt:lpstr>Social signaling</vt:lpstr>
      <vt:lpstr>Biometria</vt:lpstr>
      <vt:lpstr>Presentazione standard di PowerPoint</vt:lpstr>
      <vt:lpstr>Stage?</vt:lpstr>
    </vt:vector>
  </TitlesOfParts>
  <Company>Università degli Studi di Verona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Introduzione alla Pattern Recognition</dc:title>
  <dc:creator>Manuele Bicego/VM</dc:creator>
  <dc:description>Fatta da Bice, rivista da me per Chelazzi e successivamente per il corso PR (aggiunto esempi di videosorveglianza)</dc:description>
  <cp:lastModifiedBy>Marco Cristani</cp:lastModifiedBy>
  <cp:revision>202</cp:revision>
  <dcterms:created xsi:type="dcterms:W3CDTF">2002-05-21T13:18:42Z</dcterms:created>
  <dcterms:modified xsi:type="dcterms:W3CDTF">2014-10-13T10:56:58Z</dcterms:modified>
</cp:coreProperties>
</file>